
<file path=[Content_Types].xml><?xml version="1.0" encoding="utf-8"?>
<Types xmlns="http://schemas.openxmlformats.org/package/2006/content-types">
  <Override PartName="/ppt/slideLayouts/slideLayout8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6.xml" ContentType="application/vnd.openxmlformats-officedocument.presentationml.slideLayout+xml"/>
  <Override PartName="/ppt/presentation.xml" ContentType="application/vnd.openxmlformats-officedocument.presentationml.presentation.main+xml"/>
  <Override PartName="/docProps/app.xml" ContentType="application/vnd.openxmlformats-officedocument.extended-properties+xml"/>
  <Override PartName="/ppt/slides/slide5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Layouts/slideLayout7.xml" ContentType="application/vnd.openxmlformats-officedocument.presentationml.slideLayout+xml"/>
  <Override PartName="/ppt/presProps.xml" ContentType="application/vnd.openxmlformats-officedocument.presentationml.presProps+xml"/>
  <Default Extension="jpeg" ContentType="image/jpeg"/>
  <Override PartName="/ppt/slideLayouts/slideLayout3.xml" ContentType="application/vnd.openxmlformats-officedocument.presentationml.slideLayout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Default Extension="tiff" ContentType="image/tiff"/>
  <Override PartName="/docProps/core.xml" ContentType="application/vnd.openxmlformats-package.core-properties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Default Extension="xml" ContentType="application/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Masters/slideMaster1.xml" ContentType="application/vnd.openxmlformats-officedocument.presentationml.slideMaster+xml"/>
  <Override PartName="/ppt/viewProps.xml" ContentType="application/vnd.openxmlformats-officedocument.presentationml.viewProps+xml"/>
  <Default Extension="bin" ContentType="application/vnd.openxmlformats-officedocument.presentationml.printerSettings"/>
  <Default Extension="rels" ContentType="application/vnd.openxmlformats-package.relationships+xml"/>
  <Override PartName="/ppt/slides/slide9.xml" ContentType="application/vnd.openxmlformats-officedocument.presentationml.slide+xml"/>
  <Override PartName="/ppt/slides/slide13.xml" ContentType="application/vnd.openxmlformats-officedocument.presentationml.slide+xml"/>
  <Override PartName="/ppt/slides/slide6.xml" ContentType="application/vnd.openxmlformats-officedocument.presentationml.slide+xml"/>
  <Default Extension="gif" ContentType="image/gif"/>
  <Override PartName="/ppt/slides/slide12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>
  <p:sldMasterIdLst>
    <p:sldMasterId id="2147483648" r:id="rId1"/>
  </p:sldMasterIdLst>
  <p:sldIdLst>
    <p:sldId id="256" r:id="rId2"/>
    <p:sldId id="261" r:id="rId3"/>
    <p:sldId id="264" r:id="rId4"/>
    <p:sldId id="267" r:id="rId5"/>
    <p:sldId id="265" r:id="rId6"/>
    <p:sldId id="257" r:id="rId7"/>
    <p:sldId id="259" r:id="rId8"/>
    <p:sldId id="258" r:id="rId9"/>
    <p:sldId id="262" r:id="rId10"/>
    <p:sldId id="260" r:id="rId11"/>
    <p:sldId id="268" r:id="rId12"/>
    <p:sldId id="263" r:id="rId13"/>
    <p:sldId id="266" r:id="rId14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 showOutlineIcons="0" horzBarState="maximized">
    <p:restoredLeft sz="26584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-208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4" Type="http://schemas.openxmlformats.org/officeDocument/2006/relationships/slide" Target="slides/slide13.xml"/><Relationship Id="rId4" Type="http://schemas.openxmlformats.org/officeDocument/2006/relationships/slide" Target="slides/slide3.xml"/><Relationship Id="rId7" Type="http://schemas.openxmlformats.org/officeDocument/2006/relationships/slide" Target="slides/slide6.xml"/><Relationship Id="rId11" Type="http://schemas.openxmlformats.org/officeDocument/2006/relationships/slide" Target="slides/slide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6" Type="http://schemas.openxmlformats.org/officeDocument/2006/relationships/presProps" Target="presProps.xml"/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0" Type="http://schemas.openxmlformats.org/officeDocument/2006/relationships/slide" Target="slides/slide9.xml"/><Relationship Id="rId5" Type="http://schemas.openxmlformats.org/officeDocument/2006/relationships/slide" Target="slides/slide4.xml"/><Relationship Id="rId15" Type="http://schemas.openxmlformats.org/officeDocument/2006/relationships/printerSettings" Target="printerSettings/printerSettings1.bin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19" Type="http://schemas.openxmlformats.org/officeDocument/2006/relationships/tableStyles" Target="tableStyles.xml"/><Relationship Id="rId2" Type="http://schemas.openxmlformats.org/officeDocument/2006/relationships/slide" Target="slides/slide1.xml"/><Relationship Id="rId9" Type="http://schemas.openxmlformats.org/officeDocument/2006/relationships/slide" Target="slides/slide8.xml"/><Relationship Id="rId3" Type="http://schemas.openxmlformats.org/officeDocument/2006/relationships/slide" Target="slides/slide2.xml"/><Relationship Id="rId18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s-MX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s-MX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C6170-29CE-4917-B15B-E1468DAACC93}" type="datetimeFigureOut">
              <a:rPr lang="es-MX" smtClean="0"/>
              <a:pPr/>
              <a:t>4/8/09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AE249-5732-450F-946E-665B541E8A28}" type="slidenum">
              <a:rPr lang="es-MX" smtClean="0"/>
              <a:pPr/>
              <a:t>‹#›</a:t>
            </a:fld>
            <a:endParaRPr lang="es-MX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MX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MX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C6170-29CE-4917-B15B-E1468DAACC93}" type="datetimeFigureOut">
              <a:rPr lang="es-MX" smtClean="0"/>
              <a:pPr/>
              <a:t>4/8/09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AE249-5732-450F-946E-665B541E8A28}" type="slidenum">
              <a:rPr lang="es-MX" smtClean="0"/>
              <a:pPr/>
              <a:t>‹#›</a:t>
            </a:fld>
            <a:endParaRPr lang="es-MX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s-MX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MX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C6170-29CE-4917-B15B-E1468DAACC93}" type="datetimeFigureOut">
              <a:rPr lang="es-MX" smtClean="0"/>
              <a:pPr/>
              <a:t>4/8/09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AE249-5732-450F-946E-665B541E8A28}" type="slidenum">
              <a:rPr lang="es-MX" smtClean="0"/>
              <a:pPr/>
              <a:t>‹#›</a:t>
            </a:fld>
            <a:endParaRPr lang="es-MX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MX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MX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C6170-29CE-4917-B15B-E1468DAACC93}" type="datetimeFigureOut">
              <a:rPr lang="es-MX" smtClean="0"/>
              <a:pPr/>
              <a:t>4/8/09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AE249-5732-450F-946E-665B541E8A28}" type="slidenum">
              <a:rPr lang="es-MX" smtClean="0"/>
              <a:pPr/>
              <a:t>‹#›</a:t>
            </a:fld>
            <a:endParaRPr lang="es-MX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s-MX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C6170-29CE-4917-B15B-E1468DAACC93}" type="datetimeFigureOut">
              <a:rPr lang="es-MX" smtClean="0"/>
              <a:pPr/>
              <a:t>4/8/09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AE249-5732-450F-946E-665B541E8A28}" type="slidenum">
              <a:rPr lang="es-MX" smtClean="0"/>
              <a:pPr/>
              <a:t>‹#›</a:t>
            </a:fld>
            <a:endParaRPr lang="es-MX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MX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MX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MX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C6170-29CE-4917-B15B-E1468DAACC93}" type="datetimeFigureOut">
              <a:rPr lang="es-MX" smtClean="0"/>
              <a:pPr/>
              <a:t>4/8/09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AE249-5732-450F-946E-665B541E8A28}" type="slidenum">
              <a:rPr lang="es-MX" smtClean="0"/>
              <a:pPr/>
              <a:t>‹#›</a:t>
            </a:fld>
            <a:endParaRPr lang="es-MX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s-MX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MX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MX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C6170-29CE-4917-B15B-E1468DAACC93}" type="datetimeFigureOut">
              <a:rPr lang="es-MX" smtClean="0"/>
              <a:pPr/>
              <a:t>4/8/09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AE249-5732-450F-946E-665B541E8A28}" type="slidenum">
              <a:rPr lang="es-MX" smtClean="0"/>
              <a:pPr/>
              <a:t>‹#›</a:t>
            </a:fld>
            <a:endParaRPr lang="es-MX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MX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C6170-29CE-4917-B15B-E1468DAACC93}" type="datetimeFigureOut">
              <a:rPr lang="es-MX" smtClean="0"/>
              <a:pPr/>
              <a:t>4/8/09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AE249-5732-450F-946E-665B541E8A28}" type="slidenum">
              <a:rPr lang="es-MX" smtClean="0"/>
              <a:pPr/>
              <a:t>‹#›</a:t>
            </a:fld>
            <a:endParaRPr lang="es-MX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C6170-29CE-4917-B15B-E1468DAACC93}" type="datetimeFigureOut">
              <a:rPr lang="es-MX" smtClean="0"/>
              <a:pPr/>
              <a:t>4/8/09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AE249-5732-450F-946E-665B541E8A28}" type="slidenum">
              <a:rPr lang="es-MX" smtClean="0"/>
              <a:pPr/>
              <a:t>‹#›</a:t>
            </a:fld>
            <a:endParaRPr lang="es-MX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s-MX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MX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C6170-29CE-4917-B15B-E1468DAACC93}" type="datetimeFigureOut">
              <a:rPr lang="es-MX" smtClean="0"/>
              <a:pPr/>
              <a:t>4/8/09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AE249-5732-450F-946E-665B541E8A28}" type="slidenum">
              <a:rPr lang="es-MX" smtClean="0"/>
              <a:pPr/>
              <a:t>‹#›</a:t>
            </a:fld>
            <a:endParaRPr lang="es-MX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s-MX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C6170-29CE-4917-B15B-E1468DAACC93}" type="datetimeFigureOut">
              <a:rPr lang="es-MX" smtClean="0"/>
              <a:pPr/>
              <a:t>4/8/09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AE249-5732-450F-946E-665B541E8A28}" type="slidenum">
              <a:rPr lang="es-MX" smtClean="0"/>
              <a:pPr/>
              <a:t>‹#›</a:t>
            </a:fld>
            <a:endParaRPr lang="es-MX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tiff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dpi="0" rotWithShape="1">
          <a:blip r:embed="rId13" cstate="print">
            <a:lum/>
          </a:blip>
          <a:srcRect/>
          <a:stretch>
            <a:fillRect l="-1800" t="-1000" r="-2100" b="-12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s-MX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MX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2C6170-29CE-4917-B15B-E1468DAACC93}" type="datetimeFigureOut">
              <a:rPr lang="es-MX" smtClean="0"/>
              <a:pPr/>
              <a:t>4/8/09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AAE249-5732-450F-946E-665B541E8A28}" type="slidenum">
              <a:rPr lang="es-MX" smtClean="0"/>
              <a:pPr/>
              <a:t>‹#›</a:t>
            </a:fld>
            <a:endParaRPr lang="es-MX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3" Type="http://schemas.openxmlformats.org/officeDocument/2006/relationships/image" Target="../media/image3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3" Type="http://schemas.openxmlformats.org/officeDocument/2006/relationships/image" Target="../media/image24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Relationship Id="rId3" Type="http://schemas.openxmlformats.org/officeDocument/2006/relationships/image" Target="../media/image6.gif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Relationship Id="rId3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image" Target="../media/image14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tiff"/><Relationship Id="rId3" Type="http://schemas.openxmlformats.org/officeDocument/2006/relationships/image" Target="../media/image13.tiff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image" Target="../media/image19.tiff"/><Relationship Id="rId4" Type="http://schemas.openxmlformats.org/officeDocument/2006/relationships/image" Target="../media/image17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tiff"/><Relationship Id="rId3" Type="http://schemas.openxmlformats.org/officeDocument/2006/relationships/image" Target="../media/image16.tiff"/><Relationship Id="rId5" Type="http://schemas.openxmlformats.org/officeDocument/2006/relationships/image" Target="../media/image18.tiff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image" Target="../media/image22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tiff"/><Relationship Id="rId3" Type="http://schemas.openxmlformats.org/officeDocument/2006/relationships/image" Target="../media/image21.tiff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8" name="Picture 7" descr="kees_olympusmons_1024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0" y="2963915"/>
            <a:ext cx="9144000" cy="3894085"/>
          </a:xfrm>
          <a:prstGeom prst="rect">
            <a:avLst/>
          </a:prstGeom>
        </p:spPr>
      </p:pic>
      <p:pic>
        <p:nvPicPr>
          <p:cNvPr id="6" name="Picture 5" descr="NASA_Symposium_Globe5k2.5ks.tif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00506" y="3079399"/>
            <a:ext cx="5299364" cy="368669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304800" y="304800"/>
            <a:ext cx="8686800" cy="1600200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+mn-lt"/>
                <a:cs typeface="Tahoma" pitchFamily="34" charset="0"/>
              </a:rPr>
              <a:t>Large Crater Cluster Analysis and</a:t>
            </a:r>
            <a:br>
              <a:rPr lang="en-US" dirty="0" smtClean="0">
                <a:latin typeface="+mn-lt"/>
                <a:cs typeface="Tahoma" pitchFamily="34" charset="0"/>
              </a:rPr>
            </a:br>
            <a:r>
              <a:rPr lang="en-US" dirty="0" smtClean="0">
                <a:latin typeface="+mn-lt"/>
                <a:cs typeface="Tahoma" pitchFamily="34" charset="0"/>
              </a:rPr>
              <a:t>GIS</a:t>
            </a:r>
            <a:endParaRPr lang="es-MX" dirty="0">
              <a:latin typeface="+mn-lt"/>
              <a:cs typeface="Arial" pitchFamily="34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838200" y="2057400"/>
            <a:ext cx="71628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+mj-lt"/>
                <a:cs typeface="Arial" pitchFamily="34" charset="0"/>
              </a:rPr>
              <a:t>Geologic and Stratigraphic Implications in the Martian Northern Plains</a:t>
            </a:r>
            <a:endParaRPr lang="es-MX" dirty="0">
              <a:latin typeface="+mj-lt"/>
              <a:cs typeface="Arial" pitchFamily="34" charset="0"/>
            </a:endParaRPr>
          </a:p>
        </p:txBody>
      </p:sp>
      <p:sp>
        <p:nvSpPr>
          <p:cNvPr id="9" name="Subtitle 4"/>
          <p:cNvSpPr txBox="1">
            <a:spLocks/>
          </p:cNvSpPr>
          <p:nvPr/>
        </p:nvSpPr>
        <p:spPr>
          <a:xfrm>
            <a:off x="552901" y="5272731"/>
            <a:ext cx="6035427" cy="13839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j-lt"/>
                <a:ea typeface="+mn-ea"/>
                <a:cs typeface="Arial" pitchFamily="34" charset="0"/>
              </a:rPr>
              <a:t>Richard A Nava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2200" dirty="0" smtClean="0">
                <a:solidFill>
                  <a:schemeClr val="tx1">
                    <a:tint val="75000"/>
                  </a:schemeClr>
                </a:solidFill>
                <a:latin typeface="+mj-lt"/>
                <a:cs typeface="Arial" pitchFamily="34" charset="0"/>
              </a:rPr>
              <a:t>Northern Arizona </a:t>
            </a:r>
            <a:r>
              <a:rPr lang="en-US" sz="2200" dirty="0" smtClean="0">
                <a:solidFill>
                  <a:schemeClr val="tx1">
                    <a:tint val="75000"/>
                  </a:schemeClr>
                </a:solidFill>
                <a:latin typeface="+mj-lt"/>
                <a:cs typeface="Arial" pitchFamily="34" charset="0"/>
              </a:rPr>
              <a:t>University (NAU)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j-lt"/>
                <a:ea typeface="+mn-ea"/>
                <a:cs typeface="Arial" pitchFamily="34" charset="0"/>
              </a:rPr>
              <a:t>United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j-lt"/>
                <a:ea typeface="+mn-ea"/>
                <a:cs typeface="Arial" pitchFamily="34" charset="0"/>
              </a:rPr>
              <a:t> States Geological 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j-lt"/>
                <a:ea typeface="+mn-ea"/>
                <a:cs typeface="Arial" pitchFamily="34" charset="0"/>
              </a:rPr>
              <a:t>Survey (USGS)</a:t>
            </a:r>
            <a:endParaRPr kumimoji="0" lang="es-MX" sz="2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j-lt"/>
              <a:ea typeface="+mn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04800"/>
            <a:ext cx="5562600" cy="685800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l"/>
            <a:r>
              <a:rPr lang="en-US" dirty="0" smtClean="0">
                <a:solidFill>
                  <a:schemeClr val="tx1"/>
                </a:solidFill>
              </a:rPr>
              <a:t>Scientific Objective</a:t>
            </a:r>
            <a:endParaRPr lang="es-MX" dirty="0">
              <a:solidFill>
                <a:schemeClr val="tx1"/>
              </a:solidFill>
            </a:endParaRPr>
          </a:p>
        </p:txBody>
      </p:sp>
      <p:pic>
        <p:nvPicPr>
          <p:cNvPr id="5" name="Picture 4" descr="MapCirclesAll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346845"/>
          </a:xfrm>
          <a:prstGeom prst="rect">
            <a:avLst/>
          </a:prstGeom>
        </p:spPr>
      </p:pic>
      <p:pic>
        <p:nvPicPr>
          <p:cNvPr id="6" name="Picture 5" descr="AttributeTable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91994"/>
            <a:ext cx="9144000" cy="866006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>
            <a:off x="4478694" y="2016322"/>
            <a:ext cx="3019219" cy="2974353"/>
          </a:xfrm>
          <a:prstGeom prst="straightConnector1">
            <a:avLst/>
          </a:prstGeom>
          <a:ln w="57150" cap="flat" cmpd="sng" algn="ctr">
            <a:solidFill>
              <a:srgbClr val="FFFF00"/>
            </a:solidFill>
            <a:prstDash val="solid"/>
            <a:round/>
            <a:headEnd type="oval" w="med" len="med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rot="16200000" flipH="1">
            <a:off x="763330" y="2144338"/>
            <a:ext cx="3341969" cy="1815986"/>
          </a:xfrm>
          <a:prstGeom prst="straightConnector1">
            <a:avLst/>
          </a:prstGeom>
          <a:ln w="57150" cap="flat" cmpd="sng" algn="ctr">
            <a:solidFill>
              <a:srgbClr val="FFFF00"/>
            </a:solidFill>
            <a:prstDash val="solid"/>
            <a:round/>
            <a:headEnd type="oval" w="med" len="med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itle 1"/>
          <p:cNvSpPr txBox="1">
            <a:spLocks/>
          </p:cNvSpPr>
          <p:nvPr/>
        </p:nvSpPr>
        <p:spPr>
          <a:xfrm>
            <a:off x="2540155" y="0"/>
            <a:ext cx="6603845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0000"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 smtClean="0">
                <a:solidFill>
                  <a:schemeClr val="tx1"/>
                </a:solidFill>
              </a:rPr>
              <a:t>   Stratigraphic Relationships</a:t>
            </a:r>
            <a:endParaRPr kumimoji="0" lang="es-MX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1" name="Content Placeholder 2"/>
          <p:cNvSpPr txBox="1">
            <a:spLocks/>
          </p:cNvSpPr>
          <p:nvPr/>
        </p:nvSpPr>
        <p:spPr>
          <a:xfrm>
            <a:off x="557051" y="924611"/>
            <a:ext cx="1058398" cy="389896"/>
          </a:xfrm>
          <a:prstGeom prst="rect">
            <a:avLst/>
          </a:prstGeom>
          <a:gradFill flip="none" rotWithShape="1">
            <a:gsLst>
              <a:gs pos="0">
                <a:schemeClr val="accent4">
                  <a:tint val="50000"/>
                  <a:satMod val="300000"/>
                  <a:alpha val="63000"/>
                </a:schemeClr>
              </a:gs>
              <a:gs pos="35000">
                <a:schemeClr val="accent4">
                  <a:tint val="37000"/>
                  <a:satMod val="300000"/>
                  <a:alpha val="63000"/>
                </a:schemeClr>
              </a:gs>
              <a:gs pos="100000">
                <a:schemeClr val="accent4">
                  <a:tint val="15000"/>
                  <a:satMod val="350000"/>
                  <a:alpha val="63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fontScale="70000" lnSpcReduction="20000"/>
          </a:bodyPr>
          <a:lstStyle/>
          <a:p>
            <a:pPr marL="36576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Unit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</a:t>
            </a:r>
          </a:p>
        </p:txBody>
      </p:sp>
      <p:sp>
        <p:nvSpPr>
          <p:cNvPr id="22" name="Content Placeholder 2"/>
          <p:cNvSpPr txBox="1">
            <a:spLocks/>
          </p:cNvSpPr>
          <p:nvPr/>
        </p:nvSpPr>
        <p:spPr>
          <a:xfrm>
            <a:off x="3349877" y="4730900"/>
            <a:ext cx="1058398" cy="389896"/>
          </a:xfrm>
          <a:prstGeom prst="rect">
            <a:avLst/>
          </a:prstGeom>
          <a:gradFill flip="none" rotWithShape="1">
            <a:gsLst>
              <a:gs pos="0">
                <a:schemeClr val="accent3">
                  <a:tint val="50000"/>
                  <a:satMod val="300000"/>
                  <a:alpha val="46000"/>
                </a:schemeClr>
              </a:gs>
              <a:gs pos="35000">
                <a:schemeClr val="accent3">
                  <a:tint val="37000"/>
                  <a:satMod val="300000"/>
                  <a:alpha val="46000"/>
                </a:schemeClr>
              </a:gs>
              <a:gs pos="100000">
                <a:schemeClr val="accent3">
                  <a:tint val="15000"/>
                  <a:satMod val="350000"/>
                  <a:alpha val="46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fontScale="70000" lnSpcReduction="20000"/>
          </a:bodyPr>
          <a:lstStyle/>
          <a:p>
            <a:pPr marL="36576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Unit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</a:t>
            </a:r>
          </a:p>
        </p:txBody>
      </p:sp>
      <p:sp>
        <p:nvSpPr>
          <p:cNvPr id="23" name="Content Placeholder 2"/>
          <p:cNvSpPr txBox="1">
            <a:spLocks/>
          </p:cNvSpPr>
          <p:nvPr/>
        </p:nvSpPr>
        <p:spPr>
          <a:xfrm>
            <a:off x="3402007" y="1619308"/>
            <a:ext cx="1058398" cy="389896"/>
          </a:xfrm>
          <a:prstGeom prst="rect">
            <a:avLst/>
          </a:prstGeom>
          <a:solidFill>
            <a:srgbClr val="CCFFCC">
              <a:alpha val="68000"/>
            </a:srgb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fontScale="70000" lnSpcReduction="20000"/>
          </a:bodyPr>
          <a:lstStyle/>
          <a:p>
            <a:pPr marL="36576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Unit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</a:t>
            </a:r>
          </a:p>
        </p:txBody>
      </p:sp>
      <p:sp>
        <p:nvSpPr>
          <p:cNvPr id="24" name="Content Placeholder 2"/>
          <p:cNvSpPr txBox="1">
            <a:spLocks/>
          </p:cNvSpPr>
          <p:nvPr/>
        </p:nvSpPr>
        <p:spPr>
          <a:xfrm>
            <a:off x="7483198" y="4998257"/>
            <a:ext cx="1058398" cy="389896"/>
          </a:xfrm>
          <a:prstGeom prst="rect">
            <a:avLst/>
          </a:prstGeom>
          <a:gradFill flip="none" rotWithShape="1">
            <a:gsLst>
              <a:gs pos="0">
                <a:schemeClr val="accent4">
                  <a:tint val="50000"/>
                  <a:satMod val="300000"/>
                  <a:alpha val="59000"/>
                </a:schemeClr>
              </a:gs>
              <a:gs pos="35000">
                <a:schemeClr val="accent4">
                  <a:tint val="37000"/>
                  <a:satMod val="300000"/>
                  <a:alpha val="59000"/>
                </a:schemeClr>
              </a:gs>
              <a:gs pos="100000">
                <a:schemeClr val="accent4">
                  <a:tint val="15000"/>
                  <a:satMod val="350000"/>
                  <a:alpha val="59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fontScale="70000" lnSpcReduction="20000"/>
          </a:bodyPr>
          <a:lstStyle/>
          <a:p>
            <a:pPr marL="36576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Unit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</a:t>
            </a:r>
          </a:p>
        </p:txBody>
      </p:sp>
      <p:sp>
        <p:nvSpPr>
          <p:cNvPr id="28" name="Content Placeholder 2"/>
          <p:cNvSpPr txBox="1">
            <a:spLocks/>
          </p:cNvSpPr>
          <p:nvPr/>
        </p:nvSpPr>
        <p:spPr>
          <a:xfrm>
            <a:off x="6517502" y="694773"/>
            <a:ext cx="2626498" cy="508338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50000"/>
                  <a:satMod val="300000"/>
                  <a:alpha val="57000"/>
                </a:schemeClr>
              </a:gs>
              <a:gs pos="35000">
                <a:schemeClr val="accent1">
                  <a:tint val="37000"/>
                  <a:satMod val="300000"/>
                  <a:alpha val="57000"/>
                </a:schemeClr>
              </a:gs>
              <a:gs pos="100000">
                <a:schemeClr val="accent1">
                  <a:tint val="15000"/>
                  <a:satMod val="350000"/>
                  <a:alpha val="57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fontScale="92500" lnSpcReduction="10000"/>
          </a:bodyPr>
          <a:lstStyle/>
          <a:p>
            <a:pPr marL="36576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3200" dirty="0" smtClean="0">
                <a:solidFill>
                  <a:schemeClr val="bg1"/>
                </a:solidFill>
                <a:effectLst>
                  <a:outerShdw blurRad="190500" dist="38100" dir="2700000">
                    <a:srgbClr val="000000"/>
                  </a:outerShdw>
                </a:effectLst>
              </a:rPr>
              <a:t>Between Units</a:t>
            </a:r>
            <a:endParaRPr kumimoji="0" lang="en-US" sz="320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>
                <a:outerShdw blurRad="190500" dist="38100" dir="2700000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0" name="Content Placeholder 2"/>
          <p:cNvSpPr txBox="1">
            <a:spLocks/>
          </p:cNvSpPr>
          <p:nvPr/>
        </p:nvSpPr>
        <p:spPr>
          <a:xfrm>
            <a:off x="4553107" y="1767687"/>
            <a:ext cx="1058398" cy="38989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fontScale="70000" lnSpcReduction="20000"/>
          </a:bodyPr>
          <a:lstStyle/>
          <a:p>
            <a:pPr marL="36576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203200" dist="38100" dir="2700000">
                    <a:srgbClr val="000000">
                      <a:alpha val="97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Source</a:t>
            </a:r>
          </a:p>
        </p:txBody>
      </p:sp>
      <p:sp>
        <p:nvSpPr>
          <p:cNvPr id="31" name="Content Placeholder 2"/>
          <p:cNvSpPr txBox="1">
            <a:spLocks/>
          </p:cNvSpPr>
          <p:nvPr/>
        </p:nvSpPr>
        <p:spPr>
          <a:xfrm>
            <a:off x="1586019" y="1140291"/>
            <a:ext cx="1058398" cy="38989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fontScale="70000" lnSpcReduction="20000"/>
          </a:bodyPr>
          <a:lstStyle/>
          <a:p>
            <a:pPr marL="36576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203200" dist="38100" dir="2700000">
                    <a:srgbClr val="000000">
                      <a:alpha val="97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Source</a:t>
            </a:r>
          </a:p>
        </p:txBody>
      </p:sp>
      <p:sp>
        <p:nvSpPr>
          <p:cNvPr id="32" name="Content Placeholder 2"/>
          <p:cNvSpPr txBox="1">
            <a:spLocks/>
          </p:cNvSpPr>
          <p:nvPr/>
        </p:nvSpPr>
        <p:spPr>
          <a:xfrm>
            <a:off x="2161778" y="4523262"/>
            <a:ext cx="1058398" cy="38989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fontScale="70000" lnSpcReduction="20000"/>
          </a:bodyPr>
          <a:lstStyle/>
          <a:p>
            <a:pPr marL="36576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3200" dirty="0" smtClean="0">
                <a:solidFill>
                  <a:srgbClr val="FFFFFF"/>
                </a:solidFill>
                <a:effectLst>
                  <a:outerShdw blurRad="203200" dist="38100" dir="2700000">
                    <a:srgbClr val="000000">
                      <a:alpha val="97000"/>
                    </a:srgbClr>
                  </a:outerShdw>
                </a:effectLst>
              </a:rPr>
              <a:t>Cluster</a:t>
            </a: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>
                <a:outerShdw blurRad="203200" dist="38100" dir="2700000">
                  <a:srgbClr val="000000">
                    <a:alpha val="97000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3" name="Content Placeholder 2"/>
          <p:cNvSpPr txBox="1">
            <a:spLocks/>
          </p:cNvSpPr>
          <p:nvPr/>
        </p:nvSpPr>
        <p:spPr>
          <a:xfrm>
            <a:off x="6414077" y="4853899"/>
            <a:ext cx="1058398" cy="38989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fontScale="70000" lnSpcReduction="20000"/>
          </a:bodyPr>
          <a:lstStyle/>
          <a:p>
            <a:pPr marL="36576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3200" dirty="0" smtClean="0">
                <a:solidFill>
                  <a:srgbClr val="FFFFFF"/>
                </a:solidFill>
                <a:effectLst>
                  <a:outerShdw blurRad="203200" dist="38100" dir="2700000">
                    <a:srgbClr val="000000">
                      <a:alpha val="97000"/>
                    </a:srgbClr>
                  </a:outerShdw>
                </a:effectLst>
              </a:rPr>
              <a:t>Cluster</a:t>
            </a: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>
                <a:outerShdw blurRad="203200" dist="38100" dir="2700000">
                  <a:srgbClr val="000000">
                    <a:alpha val="97000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34" name="Straight Arrow Connector 33"/>
          <p:cNvCxnSpPr/>
          <p:nvPr/>
        </p:nvCxnSpPr>
        <p:spPr>
          <a:xfrm>
            <a:off x="1515180" y="1403630"/>
            <a:ext cx="2228206" cy="1626422"/>
          </a:xfrm>
          <a:prstGeom prst="straightConnector1">
            <a:avLst/>
          </a:prstGeom>
          <a:ln w="57150" cap="flat" cmpd="sng" algn="ctr">
            <a:solidFill>
              <a:srgbClr val="FFFF00"/>
            </a:solidFill>
            <a:prstDash val="solid"/>
            <a:round/>
            <a:headEnd type="oval" w="med" len="med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rot="16200000" flipH="1">
            <a:off x="3565281" y="2918594"/>
            <a:ext cx="2974353" cy="1169808"/>
          </a:xfrm>
          <a:prstGeom prst="straightConnector1">
            <a:avLst/>
          </a:prstGeom>
          <a:ln w="57150" cap="flat" cmpd="sng" algn="ctr">
            <a:solidFill>
              <a:srgbClr val="FFFF00"/>
            </a:solidFill>
            <a:prstDash val="solid"/>
            <a:round/>
            <a:headEnd type="oval" w="med" len="med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>
            <a:off x="4467557" y="2027464"/>
            <a:ext cx="3242035" cy="1080568"/>
          </a:xfrm>
          <a:prstGeom prst="straightConnector1">
            <a:avLst/>
          </a:prstGeom>
          <a:ln w="57150" cap="flat" cmpd="sng" algn="ctr">
            <a:solidFill>
              <a:srgbClr val="FFFF00"/>
            </a:solidFill>
            <a:prstDash val="solid"/>
            <a:round/>
            <a:headEnd type="oval" w="med" len="med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Content Placeholder 2"/>
          <p:cNvSpPr txBox="1">
            <a:spLocks/>
          </p:cNvSpPr>
          <p:nvPr/>
        </p:nvSpPr>
        <p:spPr>
          <a:xfrm>
            <a:off x="2748678" y="3060377"/>
            <a:ext cx="1058398" cy="38989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fontScale="70000" lnSpcReduction="20000"/>
          </a:bodyPr>
          <a:lstStyle/>
          <a:p>
            <a:pPr marL="36576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3200" dirty="0" smtClean="0">
                <a:solidFill>
                  <a:srgbClr val="FFFFFF"/>
                </a:solidFill>
                <a:effectLst>
                  <a:outerShdw blurRad="203200" dist="38100" dir="2700000">
                    <a:srgbClr val="000000">
                      <a:alpha val="97000"/>
                    </a:srgbClr>
                  </a:outerShdw>
                </a:effectLst>
              </a:rPr>
              <a:t>Cluster</a:t>
            </a: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>
                <a:outerShdw blurRad="203200" dist="38100" dir="2700000">
                  <a:srgbClr val="000000">
                    <a:alpha val="97000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6" name="Content Placeholder 2"/>
          <p:cNvSpPr txBox="1">
            <a:spLocks/>
          </p:cNvSpPr>
          <p:nvPr/>
        </p:nvSpPr>
        <p:spPr>
          <a:xfrm>
            <a:off x="4572232" y="5050860"/>
            <a:ext cx="1058398" cy="38989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fontScale="70000" lnSpcReduction="20000"/>
          </a:bodyPr>
          <a:lstStyle/>
          <a:p>
            <a:pPr marL="36576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3200" dirty="0" smtClean="0">
                <a:solidFill>
                  <a:srgbClr val="FFFFFF"/>
                </a:solidFill>
                <a:effectLst>
                  <a:outerShdw blurRad="203200" dist="38100" dir="2700000">
                    <a:srgbClr val="000000">
                      <a:alpha val="97000"/>
                    </a:srgbClr>
                  </a:outerShdw>
                </a:effectLst>
              </a:rPr>
              <a:t>Cluster</a:t>
            </a: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>
                <a:outerShdw blurRad="203200" dist="38100" dir="2700000">
                  <a:srgbClr val="000000">
                    <a:alpha val="97000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7" name="Content Placeholder 2"/>
          <p:cNvSpPr txBox="1">
            <a:spLocks/>
          </p:cNvSpPr>
          <p:nvPr/>
        </p:nvSpPr>
        <p:spPr>
          <a:xfrm>
            <a:off x="6752299" y="3209218"/>
            <a:ext cx="1058398" cy="38989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fontScale="70000" lnSpcReduction="20000"/>
          </a:bodyPr>
          <a:lstStyle/>
          <a:p>
            <a:pPr marL="36576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3200" dirty="0" smtClean="0">
                <a:solidFill>
                  <a:srgbClr val="FFFFFF"/>
                </a:solidFill>
                <a:effectLst>
                  <a:outerShdw blurRad="203200" dist="38100" dir="2700000">
                    <a:srgbClr val="000000">
                      <a:alpha val="97000"/>
                    </a:srgbClr>
                  </a:outerShdw>
                </a:effectLst>
              </a:rPr>
              <a:t>Cluster</a:t>
            </a: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>
                <a:outerShdw blurRad="203200" dist="38100" dir="2700000">
                  <a:srgbClr val="000000">
                    <a:alpha val="97000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6548783" y="2716695"/>
            <a:ext cx="242956" cy="88348"/>
          </a:xfrm>
          <a:prstGeom prst="straightConnector1">
            <a:avLst/>
          </a:prstGeom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 w="med" len="med"/>
          </a:ln>
          <a:effectLst>
            <a:outerShdw blurRad="50800" dist="38100" dir="2700000" algn="br">
              <a:srgbClr val="000000">
                <a:alpha val="43000"/>
              </a:srgbClr>
            </a:outerShdw>
          </a:effectLst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6217478" y="3721652"/>
            <a:ext cx="141358" cy="130313"/>
          </a:xfrm>
          <a:prstGeom prst="straightConnector1">
            <a:avLst/>
          </a:prstGeom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 w="med" len="med"/>
          </a:ln>
          <a:effectLst>
            <a:outerShdw blurRad="50800" dist="38100" dir="2700000" algn="br">
              <a:srgbClr val="000000">
                <a:alpha val="43000"/>
              </a:srgbClr>
            </a:outerShdw>
          </a:effectLst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rot="16200000" flipH="1">
            <a:off x="5193750" y="4089401"/>
            <a:ext cx="212035" cy="90556"/>
          </a:xfrm>
          <a:prstGeom prst="straightConnector1">
            <a:avLst/>
          </a:prstGeom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 w="med" len="med"/>
          </a:ln>
          <a:effectLst>
            <a:outerShdw blurRad="50800" dist="38100" dir="2700000" algn="br">
              <a:srgbClr val="000000">
                <a:alpha val="43000"/>
              </a:srgbClr>
            </a:outerShdw>
          </a:effectLst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rot="16200000" flipH="1">
            <a:off x="2907748" y="4012096"/>
            <a:ext cx="145774" cy="90556"/>
          </a:xfrm>
          <a:prstGeom prst="straightConnector1">
            <a:avLst/>
          </a:prstGeom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 w="med" len="med"/>
          </a:ln>
          <a:effectLst>
            <a:outerShdw blurRad="50800" dist="38100" dir="2700000" algn="br">
              <a:srgbClr val="000000">
                <a:alpha val="43000"/>
              </a:srgbClr>
            </a:outerShdw>
          </a:effectLst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>
            <a:off x="2855845" y="2380974"/>
            <a:ext cx="170068" cy="136939"/>
          </a:xfrm>
          <a:prstGeom prst="straightConnector1">
            <a:avLst/>
          </a:prstGeom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 w="med" len="med"/>
          </a:ln>
          <a:effectLst>
            <a:outerShdw blurRad="50800" dist="38100" dir="2700000" algn="br">
              <a:srgbClr val="000000">
                <a:alpha val="43000"/>
              </a:srgbClr>
            </a:outerShdw>
          </a:effectLst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04800"/>
            <a:ext cx="5562600" cy="685800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l"/>
            <a:r>
              <a:rPr lang="en-US" dirty="0" smtClean="0">
                <a:solidFill>
                  <a:schemeClr val="tx1"/>
                </a:solidFill>
              </a:rPr>
              <a:t>Project Status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8791" y="1438964"/>
            <a:ext cx="8229600" cy="4436166"/>
          </a:xfrm>
        </p:spPr>
        <p:txBody>
          <a:bodyPr>
            <a:normAutofit/>
          </a:bodyPr>
          <a:lstStyle/>
          <a:p>
            <a:pPr marL="365760">
              <a:spcBef>
                <a:spcPts val="1200"/>
              </a:spcBef>
            </a:pPr>
            <a:r>
              <a:rPr lang="en-US" sz="3500" dirty="0" smtClean="0"/>
              <a:t>Program under development</a:t>
            </a:r>
          </a:p>
          <a:p>
            <a:pPr marL="1165860" lvl="2">
              <a:spcBef>
                <a:spcPts val="1200"/>
              </a:spcBef>
            </a:pPr>
            <a:r>
              <a:rPr lang="en-US" sz="3000" dirty="0" smtClean="0"/>
              <a:t>Add more parameters</a:t>
            </a:r>
          </a:p>
          <a:p>
            <a:pPr marL="365760">
              <a:spcBef>
                <a:spcPts val="1200"/>
              </a:spcBef>
            </a:pPr>
            <a:r>
              <a:rPr lang="en-US" sz="3500" dirty="0" smtClean="0"/>
              <a:t>Testing on larger data-sets</a:t>
            </a:r>
          </a:p>
          <a:p>
            <a:pPr marL="365760">
              <a:spcBef>
                <a:spcPts val="1200"/>
              </a:spcBef>
            </a:pPr>
            <a:r>
              <a:rPr lang="en-US" sz="3500" dirty="0" smtClean="0"/>
              <a:t>Calibration against known Secondary Clusters</a:t>
            </a:r>
          </a:p>
          <a:p>
            <a:pPr marL="1165860" lvl="2">
              <a:spcBef>
                <a:spcPts val="1200"/>
              </a:spcBef>
            </a:pPr>
            <a:r>
              <a:rPr lang="en-US" sz="3000" dirty="0" smtClean="0"/>
              <a:t>Pending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04800"/>
            <a:ext cx="4495800" cy="685800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l"/>
            <a:r>
              <a:rPr lang="en-US" dirty="0" smtClean="0">
                <a:solidFill>
                  <a:schemeClr val="tx1"/>
                </a:solidFill>
              </a:rPr>
              <a:t>Goals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219200"/>
            <a:ext cx="3886200" cy="5029200"/>
          </a:xfrm>
        </p:spPr>
        <p:txBody>
          <a:bodyPr>
            <a:normAutofit/>
          </a:bodyPr>
          <a:lstStyle/>
          <a:p>
            <a:pPr marL="365760">
              <a:spcBef>
                <a:spcPts val="1200"/>
              </a:spcBef>
            </a:pPr>
            <a:r>
              <a:rPr lang="en-US" sz="2800" dirty="0" smtClean="0"/>
              <a:t>Back-track </a:t>
            </a:r>
            <a:r>
              <a:rPr lang="en-US" sz="2800" dirty="0" err="1" smtClean="0"/>
              <a:t>LCCs</a:t>
            </a:r>
            <a:r>
              <a:rPr lang="en-US" sz="2800" dirty="0" smtClean="0"/>
              <a:t> to source craters</a:t>
            </a:r>
          </a:p>
          <a:p>
            <a:pPr marL="365760">
              <a:spcBef>
                <a:spcPts val="1200"/>
              </a:spcBef>
            </a:pPr>
            <a:r>
              <a:rPr lang="en-US" sz="2800" dirty="0" smtClean="0"/>
              <a:t>Assess cluster origin</a:t>
            </a:r>
          </a:p>
          <a:p>
            <a:pPr marL="365760">
              <a:spcBef>
                <a:spcPts val="1200"/>
              </a:spcBef>
            </a:pPr>
            <a:r>
              <a:rPr lang="en-US" sz="2800" dirty="0" smtClean="0"/>
              <a:t>Retrieve crater statistics</a:t>
            </a:r>
          </a:p>
          <a:p>
            <a:pPr marL="365760">
              <a:spcBef>
                <a:spcPts val="1200"/>
              </a:spcBef>
            </a:pPr>
            <a:r>
              <a:rPr lang="en-US" sz="2800" dirty="0" smtClean="0"/>
              <a:t>Differentiate between primary and secondary craters</a:t>
            </a:r>
          </a:p>
          <a:p>
            <a:pPr marL="365760">
              <a:spcBef>
                <a:spcPts val="1200"/>
              </a:spcBef>
              <a:buClr>
                <a:srgbClr val="FFFF00"/>
              </a:buClr>
            </a:pPr>
            <a:r>
              <a:rPr lang="en-US" sz="2800" dirty="0" smtClean="0">
                <a:solidFill>
                  <a:srgbClr val="FFFF00"/>
                </a:solidFill>
              </a:rPr>
              <a:t>Quantify stratigraphic relationships</a:t>
            </a:r>
          </a:p>
          <a:p>
            <a:pPr marL="365760">
              <a:spcBef>
                <a:spcPts val="1200"/>
              </a:spcBef>
            </a:pPr>
            <a:endParaRPr lang="en-US" sz="2800" dirty="0" smtClean="0"/>
          </a:p>
        </p:txBody>
      </p:sp>
      <p:pic>
        <p:nvPicPr>
          <p:cNvPr id="5" name="Picture 4" descr="NASA_Symposium_Globe5k2.5ks.tif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68375" y="569220"/>
            <a:ext cx="7886313" cy="548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8" name="Picture 7" descr="kees_olympusmons_1024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0" y="2963915"/>
            <a:ext cx="9144000" cy="3894085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304800" y="408254"/>
            <a:ext cx="8686800" cy="1156545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+mn-lt"/>
                <a:cs typeface="Tahoma" pitchFamily="34" charset="0"/>
              </a:rPr>
              <a:t>Thank You</a:t>
            </a:r>
            <a:endParaRPr lang="es-MX" dirty="0">
              <a:latin typeface="+mn-lt"/>
              <a:cs typeface="Arial" pitchFamily="34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3163760" y="1864617"/>
            <a:ext cx="2993665" cy="811676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+mj-lt"/>
                <a:cs typeface="Arial" pitchFamily="34" charset="0"/>
              </a:rPr>
              <a:t>Questions?</a:t>
            </a:r>
            <a:endParaRPr lang="es-MX" dirty="0">
              <a:latin typeface="+mj-lt"/>
              <a:cs typeface="Arial" pitchFamily="34" charset="0"/>
            </a:endParaRPr>
          </a:p>
        </p:txBody>
      </p:sp>
      <p:sp>
        <p:nvSpPr>
          <p:cNvPr id="9" name="Subtitle 4"/>
          <p:cNvSpPr txBox="1">
            <a:spLocks/>
          </p:cNvSpPr>
          <p:nvPr/>
        </p:nvSpPr>
        <p:spPr>
          <a:xfrm>
            <a:off x="1607288" y="4447979"/>
            <a:ext cx="6035427" cy="13839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j-lt"/>
                <a:ea typeface="+mn-ea"/>
                <a:cs typeface="Arial" pitchFamily="34" charset="0"/>
              </a:rPr>
              <a:t>Richard A Nava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2200" dirty="0" smtClean="0">
                <a:solidFill>
                  <a:schemeClr val="tx1">
                    <a:tint val="75000"/>
                  </a:schemeClr>
                </a:solidFill>
                <a:latin typeface="+mj-lt"/>
                <a:cs typeface="Arial" pitchFamily="34" charset="0"/>
              </a:rPr>
              <a:t>Northern Arizona University </a:t>
            </a:r>
            <a:r>
              <a:rPr lang="en-US" sz="2200" i="1" dirty="0" smtClean="0">
                <a:solidFill>
                  <a:schemeClr val="tx1">
                    <a:tint val="75000"/>
                  </a:schemeClr>
                </a:solidFill>
                <a:latin typeface="+mj-lt"/>
                <a:cs typeface="Arial" pitchFamily="34" charset="0"/>
              </a:rPr>
              <a:t>(ran42@nau.edu)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j-lt"/>
                <a:ea typeface="+mn-ea"/>
                <a:cs typeface="Arial" pitchFamily="34" charset="0"/>
              </a:rPr>
              <a:t>United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j-lt"/>
                <a:ea typeface="+mn-ea"/>
                <a:cs typeface="Arial" pitchFamily="34" charset="0"/>
              </a:rPr>
              <a:t> States Geological Survey </a:t>
            </a:r>
            <a:r>
              <a:rPr kumimoji="0" lang="en-US" sz="2200" b="0" i="1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j-lt"/>
                <a:ea typeface="+mn-ea"/>
                <a:cs typeface="Arial" pitchFamily="34" charset="0"/>
              </a:rPr>
              <a:t>(rnava@usgs.gov)</a:t>
            </a:r>
            <a:endParaRPr kumimoji="0" lang="es-MX" sz="2200" b="0" i="1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j-lt"/>
              <a:ea typeface="+mn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04800"/>
            <a:ext cx="5562600" cy="685800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l"/>
            <a:r>
              <a:rPr lang="en-US" dirty="0" smtClean="0">
                <a:solidFill>
                  <a:schemeClr val="tx1"/>
                </a:solidFill>
              </a:rPr>
              <a:t>Scientific Objectives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4443" y="2200964"/>
            <a:ext cx="8229600" cy="3210339"/>
          </a:xfrm>
        </p:spPr>
        <p:txBody>
          <a:bodyPr>
            <a:normAutofit/>
          </a:bodyPr>
          <a:lstStyle/>
          <a:p>
            <a:pPr marL="365760">
              <a:spcBef>
                <a:spcPts val="1200"/>
              </a:spcBef>
              <a:buNone/>
            </a:pPr>
            <a:r>
              <a:rPr lang="en-US" sz="3600" dirty="0" smtClean="0"/>
              <a:t>To improve temporal constraints of Martian geologic processes</a:t>
            </a:r>
          </a:p>
          <a:p>
            <a:pPr marL="365760">
              <a:spcBef>
                <a:spcPts val="1200"/>
              </a:spcBef>
            </a:pPr>
            <a:endParaRPr lang="en-US" sz="2800" dirty="0" smtClean="0"/>
          </a:p>
          <a:p>
            <a:pPr marL="365760">
              <a:spcBef>
                <a:spcPts val="1200"/>
              </a:spcBef>
            </a:pPr>
            <a:r>
              <a:rPr lang="en-US" sz="2800" dirty="0" smtClean="0"/>
              <a:t>Understand the formational history of the planet</a:t>
            </a:r>
          </a:p>
          <a:p>
            <a:pPr marL="365760">
              <a:spcBef>
                <a:spcPts val="1200"/>
              </a:spcBef>
            </a:pPr>
            <a:r>
              <a:rPr lang="en-US" sz="2800" dirty="0" smtClean="0"/>
              <a:t>Provide adequate context for exploration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599" y="304800"/>
            <a:ext cx="6054941" cy="685800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l"/>
            <a:r>
              <a:rPr lang="en-US" dirty="0" smtClean="0">
                <a:solidFill>
                  <a:schemeClr val="tx1"/>
                </a:solidFill>
              </a:rPr>
              <a:t>Geologic Processes in Time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295400"/>
            <a:ext cx="3581400" cy="4724400"/>
          </a:xfrm>
        </p:spPr>
        <p:txBody>
          <a:bodyPr>
            <a:normAutofit fontScale="92500" lnSpcReduction="10000"/>
          </a:bodyPr>
          <a:lstStyle/>
          <a:p>
            <a:pPr marL="365760">
              <a:spcBef>
                <a:spcPts val="1200"/>
              </a:spcBef>
              <a:buNone/>
            </a:pPr>
            <a:r>
              <a:rPr lang="en-US" dirty="0" smtClean="0"/>
              <a:t>Geology on EARTH</a:t>
            </a:r>
          </a:p>
          <a:p>
            <a:pPr marL="365760">
              <a:spcBef>
                <a:spcPts val="1200"/>
              </a:spcBef>
            </a:pPr>
            <a:r>
              <a:rPr lang="en-US" sz="2800" dirty="0" smtClean="0"/>
              <a:t>Delineation of different </a:t>
            </a:r>
            <a:r>
              <a:rPr lang="en-US" sz="2800" u="sng" dirty="0" smtClean="0"/>
              <a:t>Units</a:t>
            </a:r>
          </a:p>
          <a:p>
            <a:pPr marL="365760">
              <a:spcBef>
                <a:spcPts val="1200"/>
              </a:spcBef>
              <a:buNone/>
            </a:pPr>
            <a:endParaRPr lang="en-US" sz="2800" dirty="0" smtClean="0"/>
          </a:p>
          <a:p>
            <a:pPr marL="365760">
              <a:spcBef>
                <a:spcPts val="1200"/>
              </a:spcBef>
              <a:buNone/>
            </a:pPr>
            <a:r>
              <a:rPr lang="en-US" dirty="0" smtClean="0"/>
              <a:t>Stratigraphy</a:t>
            </a:r>
            <a:endParaRPr lang="en-US" b="1" dirty="0" smtClean="0"/>
          </a:p>
          <a:p>
            <a:pPr marL="365760">
              <a:spcBef>
                <a:spcPts val="1200"/>
              </a:spcBef>
            </a:pPr>
            <a:r>
              <a:rPr lang="en-US" sz="2800" dirty="0" smtClean="0"/>
              <a:t>Physical arrangement of packages of geologic material</a:t>
            </a:r>
          </a:p>
          <a:p>
            <a:pPr marL="365760">
              <a:spcBef>
                <a:spcPts val="1200"/>
              </a:spcBef>
            </a:pPr>
            <a:r>
              <a:rPr lang="en-US" sz="2800" dirty="0" smtClean="0"/>
              <a:t>Layers</a:t>
            </a:r>
          </a:p>
          <a:p>
            <a:pPr marL="365760">
              <a:spcBef>
                <a:spcPts val="1200"/>
              </a:spcBef>
            </a:pPr>
            <a:r>
              <a:rPr lang="en-US" sz="2800" dirty="0" smtClean="0"/>
              <a:t>Which came first?</a:t>
            </a:r>
          </a:p>
        </p:txBody>
      </p:sp>
      <p:pic>
        <p:nvPicPr>
          <p:cNvPr id="10" name="Picture 9" descr="geology3D1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37652" y="1128367"/>
            <a:ext cx="4406348" cy="3928993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>
            <a:off x="3445565" y="2418522"/>
            <a:ext cx="2661478" cy="397565"/>
          </a:xfrm>
          <a:prstGeom prst="straightConnector1">
            <a:avLst/>
          </a:prstGeom>
          <a:ln w="7620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 w="med" len="med"/>
          </a:ln>
          <a:effectLst>
            <a:outerShdw blurRad="50800" dist="38100" dir="2700000" algn="br">
              <a:srgbClr val="000000">
                <a:alpha val="43000"/>
              </a:srgbClr>
            </a:outerShdw>
          </a:effectLst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3114261" y="3544957"/>
            <a:ext cx="2877931" cy="316947"/>
          </a:xfrm>
          <a:prstGeom prst="straightConnector1">
            <a:avLst/>
          </a:prstGeom>
          <a:ln w="7620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 w="med" len="med"/>
          </a:ln>
          <a:effectLst>
            <a:outerShdw blurRad="152400" dist="20000" dir="5400000" rotWithShape="0">
              <a:srgbClr val="000000">
                <a:alpha val="90000"/>
              </a:srgbClr>
            </a:outerShdw>
          </a:effectLst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04800"/>
            <a:ext cx="6452704" cy="685800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l"/>
            <a:r>
              <a:rPr lang="en-US" dirty="0" smtClean="0">
                <a:solidFill>
                  <a:schemeClr val="tx1"/>
                </a:solidFill>
              </a:rPr>
              <a:t>Current </a:t>
            </a:r>
            <a:r>
              <a:rPr lang="en-US" dirty="0" smtClean="0">
                <a:solidFill>
                  <a:schemeClr val="tx1"/>
                </a:solidFill>
              </a:rPr>
              <a:t>Methodology - MARS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69460" y="1292086"/>
            <a:ext cx="6705600" cy="685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Temporal </a:t>
            </a:r>
            <a:r>
              <a:rPr kumimoji="0" lang="en-US" sz="3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Assessments on MARS</a:t>
            </a:r>
            <a:endParaRPr kumimoji="0" lang="es-MX" sz="35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98060" y="1977886"/>
            <a:ext cx="8229600" cy="1676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65760" lvl="0" indent="-342900"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en-US" sz="2800" dirty="0" smtClean="0"/>
              <a:t>Morphology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576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Crater size-density distributions</a:t>
            </a:r>
          </a:p>
          <a:p>
            <a:pPr marL="36576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Cross-cutting relationships (Stratigraphy)</a:t>
            </a:r>
          </a:p>
          <a:p>
            <a:pPr marL="36576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6792843" y="4902189"/>
            <a:ext cx="2229678" cy="67475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7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 smtClean="0">
                <a:solidFill>
                  <a:srgbClr val="FFC000"/>
                </a:solidFill>
              </a:rPr>
              <a:t>Interpretive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4400" i="0" u="none" strike="noStrike" kern="1200" normalizeH="0" baseline="0" noProof="0" dirty="0">
              <a:solidFill>
                <a:srgbClr val="FFC000"/>
              </a:solidFill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" name="Picture 9" descr="6a00d8341bf7f753ef00e54fcca8dc8834-800wi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351" y="4273826"/>
            <a:ext cx="1671762" cy="1671762"/>
          </a:xfrm>
          <a:prstGeom prst="rect">
            <a:avLst/>
          </a:prstGeom>
          <a:effectLst>
            <a:reflection stA="27000" endPos="21000" dist="12700" dir="5400000" sy="-100000" algn="bl" rotWithShape="0"/>
          </a:effectLst>
        </p:spPr>
      </p:pic>
      <p:pic>
        <p:nvPicPr>
          <p:cNvPr id="12" name="Picture 11" descr="geohist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5402" y="4284870"/>
            <a:ext cx="1440593" cy="1656521"/>
          </a:xfrm>
          <a:prstGeom prst="rect">
            <a:avLst/>
          </a:prstGeom>
          <a:effectLst>
            <a:reflection stA="27000" endPos="21000" dist="12700" dir="5400000" sy="-100000" algn="bl" rotWithShape="0"/>
          </a:effectLst>
        </p:spPr>
      </p:pic>
      <p:pic>
        <p:nvPicPr>
          <p:cNvPr id="13" name="Picture 12" descr="i8-6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7189" y="4284870"/>
            <a:ext cx="2122715" cy="1651001"/>
          </a:xfrm>
          <a:prstGeom prst="rect">
            <a:avLst/>
          </a:prstGeom>
          <a:effectLst>
            <a:reflection stA="27000" endPos="21000" dist="12700" dir="5400000" sy="-100000" algn="bl" rotWithShape="0"/>
          </a:effectLst>
        </p:spPr>
      </p:pic>
      <p:sp>
        <p:nvSpPr>
          <p:cNvPr id="14" name="Plus 13"/>
          <p:cNvSpPr/>
          <p:nvPr/>
        </p:nvSpPr>
        <p:spPr>
          <a:xfrm>
            <a:off x="1987825" y="4870168"/>
            <a:ext cx="364434" cy="408608"/>
          </a:xfrm>
          <a:prstGeom prst="mathPlus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Plus 14"/>
          <p:cNvSpPr/>
          <p:nvPr/>
        </p:nvSpPr>
        <p:spPr>
          <a:xfrm>
            <a:off x="4658138" y="4901090"/>
            <a:ext cx="364434" cy="408608"/>
          </a:xfrm>
          <a:prstGeom prst="mathPlus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04800"/>
            <a:ext cx="6883400" cy="685800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l"/>
            <a:r>
              <a:rPr lang="en-US" dirty="0" smtClean="0">
                <a:solidFill>
                  <a:schemeClr val="tx1"/>
                </a:solidFill>
              </a:rPr>
              <a:t>Impact Craters - Characteristics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45653" y="1083348"/>
            <a:ext cx="3379304" cy="506899"/>
          </a:xfrm>
        </p:spPr>
        <p:txBody>
          <a:bodyPr>
            <a:normAutofit fontScale="85000" lnSpcReduction="10000"/>
          </a:bodyPr>
          <a:lstStyle/>
          <a:p>
            <a:pPr marL="365760">
              <a:spcBef>
                <a:spcPts val="1200"/>
              </a:spcBef>
              <a:buNone/>
            </a:pPr>
            <a:r>
              <a:rPr lang="en-US" dirty="0" smtClean="0"/>
              <a:t>Large Primary Impact</a:t>
            </a:r>
          </a:p>
        </p:txBody>
      </p:sp>
      <p:grpSp>
        <p:nvGrpSpPr>
          <p:cNvPr id="38" name="Group 37"/>
          <p:cNvGrpSpPr/>
          <p:nvPr/>
        </p:nvGrpSpPr>
        <p:grpSpPr>
          <a:xfrm>
            <a:off x="5395849" y="1546081"/>
            <a:ext cx="3027011" cy="2270258"/>
            <a:chOff x="4267200" y="1371600"/>
            <a:chExt cx="4064000" cy="3048000"/>
          </a:xfrm>
          <a:effectLst>
            <a:reflection stA="50000" endPos="24000" dist="12700" dir="5400000" sy="-100000" algn="bl" rotWithShape="0"/>
          </a:effectLst>
        </p:grpSpPr>
        <p:pic>
          <p:nvPicPr>
            <p:cNvPr id="9" name="Picture 8" descr="Impact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267200" y="1371600"/>
              <a:ext cx="4064000" cy="3048000"/>
            </a:xfrm>
            <a:prstGeom prst="rect">
              <a:avLst/>
            </a:prstGeom>
          </p:spPr>
        </p:pic>
        <p:cxnSp>
          <p:nvCxnSpPr>
            <p:cNvPr id="16" name="Straight Arrow Connector 15"/>
            <p:cNvCxnSpPr/>
            <p:nvPr/>
          </p:nvCxnSpPr>
          <p:spPr>
            <a:xfrm flipV="1">
              <a:off x="6553200" y="2286000"/>
              <a:ext cx="1143000" cy="838200"/>
            </a:xfrm>
            <a:prstGeom prst="straightConnector1">
              <a:avLst/>
            </a:prstGeom>
            <a:ln w="762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arrow" w="med" len="med"/>
            </a:ln>
            <a:effectLst>
              <a:outerShdw blurRad="152400" dist="20000" dir="5400000" rotWithShape="0">
                <a:srgbClr val="000000">
                  <a:alpha val="90000"/>
                </a:srgbClr>
              </a:outerShdw>
            </a:effectLst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 rot="5400000" flipH="1" flipV="1">
              <a:off x="5562600" y="2667000"/>
              <a:ext cx="990600" cy="76200"/>
            </a:xfrm>
            <a:prstGeom prst="straightConnector1">
              <a:avLst/>
            </a:prstGeom>
            <a:ln w="762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arrow" w="med" len="med"/>
            </a:ln>
            <a:effectLst>
              <a:outerShdw blurRad="152400" dist="20000" dir="5400000" rotWithShape="0">
                <a:srgbClr val="000000">
                  <a:alpha val="90000"/>
                </a:srgbClr>
              </a:outerShdw>
            </a:effectLst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 rot="16200000" flipV="1">
              <a:off x="4419600" y="2286000"/>
              <a:ext cx="838200" cy="838200"/>
            </a:xfrm>
            <a:prstGeom prst="straightConnector1">
              <a:avLst/>
            </a:prstGeom>
            <a:ln w="762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arrow" w="med" len="med"/>
            </a:ln>
            <a:effectLst>
              <a:outerShdw blurRad="152400" dist="20000" dir="5400000" rotWithShape="0">
                <a:srgbClr val="000000">
                  <a:alpha val="90000"/>
                </a:srgbClr>
              </a:outerShdw>
            </a:effectLst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44" name="Group 43"/>
          <p:cNvGrpSpPr/>
          <p:nvPr/>
        </p:nvGrpSpPr>
        <p:grpSpPr>
          <a:xfrm>
            <a:off x="5870714" y="4018722"/>
            <a:ext cx="2330824" cy="1733550"/>
            <a:chOff x="381000" y="3810000"/>
            <a:chExt cx="3048000" cy="2266950"/>
          </a:xfrm>
          <a:effectLst/>
        </p:grpSpPr>
        <p:pic>
          <p:nvPicPr>
            <p:cNvPr id="25" name="Picture 24" descr="Zunil.jpg"/>
            <p:cNvPicPr>
              <a:picLocks noChangeAspect="1"/>
            </p:cNvPicPr>
            <p:nvPr/>
          </p:nvPicPr>
          <p:blipFill>
            <a:blip r:embed="rId3"/>
            <a:srcRect l="4400" t="46397" r="47600"/>
            <a:stretch>
              <a:fillRect/>
            </a:stretch>
          </p:blipFill>
          <p:spPr>
            <a:xfrm>
              <a:off x="381000" y="3810000"/>
              <a:ext cx="3048000" cy="2266950"/>
            </a:xfrm>
            <a:prstGeom prst="rect">
              <a:avLst/>
            </a:prstGeom>
          </p:spPr>
        </p:pic>
        <p:cxnSp>
          <p:nvCxnSpPr>
            <p:cNvPr id="29" name="Straight Arrow Connector 28"/>
            <p:cNvCxnSpPr/>
            <p:nvPr/>
          </p:nvCxnSpPr>
          <p:spPr>
            <a:xfrm flipV="1">
              <a:off x="2057400" y="4343400"/>
              <a:ext cx="762000" cy="685800"/>
            </a:xfrm>
            <a:prstGeom prst="straightConnector1">
              <a:avLst/>
            </a:prstGeom>
            <a:ln>
              <a:solidFill>
                <a:srgbClr val="FFFF00"/>
              </a:solidFill>
              <a:tailEnd type="arrow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 flipV="1">
              <a:off x="2209800" y="4953000"/>
              <a:ext cx="533400" cy="228600"/>
            </a:xfrm>
            <a:prstGeom prst="straightConnector1">
              <a:avLst/>
            </a:prstGeom>
            <a:ln>
              <a:solidFill>
                <a:srgbClr val="FFFF00"/>
              </a:solidFill>
              <a:tailEnd type="arrow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/>
            <p:nvPr/>
          </p:nvCxnSpPr>
          <p:spPr>
            <a:xfrm rot="16200000" flipV="1">
              <a:off x="1258094" y="4534694"/>
              <a:ext cx="761206" cy="75406"/>
            </a:xfrm>
            <a:prstGeom prst="straightConnector1">
              <a:avLst/>
            </a:prstGeom>
            <a:ln>
              <a:solidFill>
                <a:srgbClr val="FFFF00"/>
              </a:solidFill>
              <a:tailEnd type="arrow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/>
            <p:nvPr/>
          </p:nvCxnSpPr>
          <p:spPr>
            <a:xfrm rot="10800000">
              <a:off x="609600" y="5029200"/>
              <a:ext cx="609600" cy="228600"/>
            </a:xfrm>
            <a:prstGeom prst="straightConnector1">
              <a:avLst/>
            </a:prstGeom>
            <a:ln>
              <a:solidFill>
                <a:srgbClr val="FFFF00"/>
              </a:solidFill>
              <a:tailEnd type="arrow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/>
            <p:nvPr/>
          </p:nvCxnSpPr>
          <p:spPr>
            <a:xfrm rot="5400000">
              <a:off x="1066800" y="5715000"/>
              <a:ext cx="304800" cy="304800"/>
            </a:xfrm>
            <a:prstGeom prst="straightConnector1">
              <a:avLst/>
            </a:prstGeom>
            <a:ln>
              <a:solidFill>
                <a:srgbClr val="FFFF00"/>
              </a:solidFill>
              <a:tailEnd type="arrow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45" name="Content Placeholder 2"/>
          <p:cNvSpPr txBox="1">
            <a:spLocks/>
          </p:cNvSpPr>
          <p:nvPr/>
        </p:nvSpPr>
        <p:spPr>
          <a:xfrm>
            <a:off x="2604053" y="4527826"/>
            <a:ext cx="3124200" cy="1319695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/>
          <a:p>
            <a:pPr marL="365760" marR="0" lvl="0" indent="-342900" algn="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Possible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Secondary </a:t>
            </a:r>
            <a:r>
              <a:rPr lang="en-US" sz="3200" noProof="0" dirty="0" smtClean="0"/>
              <a:t>impacts </a:t>
            </a:r>
            <a:r>
              <a:rPr lang="en-US" sz="3200" dirty="0" smtClean="0"/>
              <a:t>from large impact ejecta</a:t>
            </a: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64" name="Group 63"/>
          <p:cNvGrpSpPr/>
          <p:nvPr/>
        </p:nvGrpSpPr>
        <p:grpSpPr>
          <a:xfrm>
            <a:off x="152400" y="1814962"/>
            <a:ext cx="3352800" cy="4258353"/>
            <a:chOff x="0" y="1524000"/>
            <a:chExt cx="3763044" cy="4779400"/>
          </a:xfrm>
        </p:grpSpPr>
        <p:pic>
          <p:nvPicPr>
            <p:cNvPr id="48" name="Picture 3" descr="F:\NASA_Symp_Data\Secondaries on themis.jpg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 t="23850" b="16922"/>
            <a:stretch>
              <a:fillRect/>
            </a:stretch>
          </p:blipFill>
          <p:spPr bwMode="auto">
            <a:xfrm>
              <a:off x="0" y="1524000"/>
              <a:ext cx="3763044" cy="4648200"/>
            </a:xfrm>
            <a:prstGeom prst="rect">
              <a:avLst/>
            </a:prstGeom>
            <a:noFill/>
          </p:spPr>
        </p:pic>
        <p:sp>
          <p:nvSpPr>
            <p:cNvPr id="58" name="Oval 57"/>
            <p:cNvSpPr/>
            <p:nvPr/>
          </p:nvSpPr>
          <p:spPr>
            <a:xfrm rot="20652190">
              <a:off x="2281627" y="1623581"/>
              <a:ext cx="457200" cy="2057400"/>
            </a:xfrm>
            <a:prstGeom prst="ellipse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/>
            <p:cNvSpPr/>
            <p:nvPr/>
          </p:nvSpPr>
          <p:spPr>
            <a:xfrm rot="19298814">
              <a:off x="1303822" y="3668371"/>
              <a:ext cx="705515" cy="2635029"/>
            </a:xfrm>
            <a:prstGeom prst="ellipse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/>
            <p:cNvSpPr/>
            <p:nvPr/>
          </p:nvSpPr>
          <p:spPr>
            <a:xfrm rot="19517226">
              <a:off x="1151588" y="1556550"/>
              <a:ext cx="431532" cy="1386732"/>
            </a:xfrm>
            <a:prstGeom prst="ellipse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2" name="Content Placeholder 2"/>
          <p:cNvSpPr txBox="1">
            <a:spLocks/>
          </p:cNvSpPr>
          <p:nvPr/>
        </p:nvSpPr>
        <p:spPr>
          <a:xfrm>
            <a:off x="308114" y="1148521"/>
            <a:ext cx="3391452" cy="440634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/>
          <a:p>
            <a:pPr marL="36576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3200" dirty="0" smtClean="0"/>
              <a:t>Some show alignment</a:t>
            </a:r>
          </a:p>
        </p:txBody>
      </p:sp>
      <p:cxnSp>
        <p:nvCxnSpPr>
          <p:cNvPr id="26" name="Straight Connector 25"/>
          <p:cNvCxnSpPr/>
          <p:nvPr/>
        </p:nvCxnSpPr>
        <p:spPr>
          <a:xfrm flipV="1">
            <a:off x="1885446" y="1656522"/>
            <a:ext cx="1526989" cy="31491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2347071" y="3412435"/>
            <a:ext cx="1462929" cy="36792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rot="16200000" flipH="1">
            <a:off x="2611782" y="2335694"/>
            <a:ext cx="1733827" cy="463827"/>
          </a:xfrm>
          <a:prstGeom prst="straightConnector1">
            <a:avLst/>
          </a:prstGeom>
          <a:ln>
            <a:solidFill>
              <a:srgbClr val="FFFFFF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3567043" y="2241826"/>
            <a:ext cx="10049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23 km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04800"/>
            <a:ext cx="5562600" cy="685800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l"/>
            <a:r>
              <a:rPr lang="en-US" dirty="0" smtClean="0">
                <a:solidFill>
                  <a:schemeClr val="tx1"/>
                </a:solidFill>
              </a:rPr>
              <a:t>Large Crater Clusters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371600"/>
            <a:ext cx="5562600" cy="1828800"/>
          </a:xfrm>
        </p:spPr>
        <p:txBody>
          <a:bodyPr/>
          <a:lstStyle/>
          <a:p>
            <a:pPr marL="365760">
              <a:spcBef>
                <a:spcPts val="1200"/>
              </a:spcBef>
            </a:pPr>
            <a:r>
              <a:rPr lang="en-US" sz="2800" dirty="0" smtClean="0"/>
              <a:t>≥ 20 km in length</a:t>
            </a:r>
          </a:p>
          <a:p>
            <a:pPr marL="365760">
              <a:spcBef>
                <a:spcPts val="1200"/>
              </a:spcBef>
            </a:pPr>
            <a:r>
              <a:rPr lang="en-US" sz="2800" dirty="0" smtClean="0"/>
              <a:t>Containing ≥ 10 individual craters</a:t>
            </a:r>
          </a:p>
          <a:p>
            <a:pPr marL="365760">
              <a:spcBef>
                <a:spcPts val="1200"/>
              </a:spcBef>
            </a:pPr>
            <a:r>
              <a:rPr lang="en-US" sz="2800" dirty="0" smtClean="0"/>
              <a:t>≥ 300 m in diameter</a:t>
            </a: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381000" y="3352800"/>
            <a:ext cx="42672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825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 smtClean="0">
                <a:solidFill>
                  <a:srgbClr val="FFFF00"/>
                </a:solidFill>
              </a:rPr>
              <a:t>Develop a process:</a:t>
            </a:r>
            <a:endParaRPr kumimoji="0" lang="es-MX" sz="4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2" name="Content Placeholder 2"/>
          <p:cNvSpPr txBox="1">
            <a:spLocks/>
          </p:cNvSpPr>
          <p:nvPr/>
        </p:nvSpPr>
        <p:spPr>
          <a:xfrm>
            <a:off x="609600" y="3962400"/>
            <a:ext cx="5562600" cy="1676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6576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2800" dirty="0" smtClean="0"/>
              <a:t>For </a:t>
            </a:r>
            <a:r>
              <a:rPr lang="en-US" sz="2800" dirty="0" smtClean="0">
                <a:ln>
                  <a:solidFill>
                    <a:srgbClr val="FFFF00"/>
                  </a:solidFill>
                </a:ln>
              </a:rPr>
              <a:t>refining </a:t>
            </a:r>
            <a:r>
              <a:rPr lang="en-US" sz="2800" dirty="0" smtClean="0"/>
              <a:t>the current Stratigraphic framework</a:t>
            </a:r>
          </a:p>
          <a:p>
            <a:pPr marL="36576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 method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that is repeatable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3505200" y="5562600"/>
            <a:ext cx="2057400" cy="5334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7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noProof="0" dirty="0" smtClean="0">
                <a:solidFill>
                  <a:srgbClr val="FFC000"/>
                </a:solidFill>
              </a:rPr>
              <a:t>systematic</a:t>
            </a:r>
            <a:endParaRPr kumimoji="0" lang="es-MX" sz="4400" i="0" u="none" strike="noStrike" kern="1200" normalizeH="0" baseline="0" noProof="0" dirty="0">
              <a:solidFill>
                <a:srgbClr val="FFC000"/>
              </a:solidFill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5" name="Bent Arrow 24"/>
          <p:cNvSpPr/>
          <p:nvPr/>
        </p:nvSpPr>
        <p:spPr>
          <a:xfrm rot="10800000" flipH="1">
            <a:off x="2743200" y="5638800"/>
            <a:ext cx="685800" cy="381000"/>
          </a:xfrm>
          <a:prstGeom prst="bentArrow">
            <a:avLst>
              <a:gd name="adj1" fmla="val 50000"/>
              <a:gd name="adj2" fmla="val 46356"/>
              <a:gd name="adj3" fmla="val 25000"/>
              <a:gd name="adj4" fmla="val 43750"/>
            </a:avLst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chemeClr val="tx1"/>
              </a:solidFill>
            </a:endParaRPr>
          </a:p>
        </p:txBody>
      </p:sp>
      <p:pic>
        <p:nvPicPr>
          <p:cNvPr id="15" name="Picture 14" descr="sim2888_arcmap93_v2_500 DiffExtentSub.tiff"/>
          <p:cNvPicPr>
            <a:picLocks noChangeAspect="1"/>
          </p:cNvPicPr>
          <p:nvPr/>
        </p:nvPicPr>
        <p:blipFill>
          <a:blip r:embed="rId2">
            <a:clrChange>
              <a:clrFrom>
                <a:srgbClr val="F0F0F0"/>
              </a:clrFrom>
              <a:clrTo>
                <a:srgbClr val="F0F0F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62600" y="2647769"/>
            <a:ext cx="3505200" cy="291483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469819" y="2493289"/>
            <a:ext cx="1280160" cy="95484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 flipH="1">
            <a:off x="7962327" y="2096710"/>
            <a:ext cx="8945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100 Km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19199"/>
            <a:ext cx="4038600" cy="2378987"/>
          </a:xfrm>
        </p:spPr>
        <p:txBody>
          <a:bodyPr>
            <a:normAutofit/>
          </a:bodyPr>
          <a:lstStyle/>
          <a:p>
            <a:pPr marL="365760">
              <a:spcBef>
                <a:spcPts val="1200"/>
              </a:spcBef>
              <a:buNone/>
            </a:pPr>
            <a:r>
              <a:rPr lang="en-US" dirty="0" smtClean="0"/>
              <a:t>GIS Tool Development</a:t>
            </a:r>
          </a:p>
          <a:p>
            <a:pPr marL="365760">
              <a:spcBef>
                <a:spcPts val="1200"/>
              </a:spcBef>
            </a:pPr>
            <a:r>
              <a:rPr lang="en-US" sz="2800" dirty="0" smtClean="0"/>
              <a:t>Systematic</a:t>
            </a:r>
          </a:p>
          <a:p>
            <a:pPr marL="365760">
              <a:spcBef>
                <a:spcPts val="1200"/>
              </a:spcBef>
            </a:pPr>
            <a:r>
              <a:rPr lang="en-US" sz="2800" dirty="0" smtClean="0"/>
              <a:t>Repeatable</a:t>
            </a:r>
          </a:p>
          <a:p>
            <a:pPr marL="365760">
              <a:spcBef>
                <a:spcPts val="1200"/>
              </a:spcBef>
            </a:pPr>
            <a:r>
              <a:rPr lang="en-US" sz="2800" dirty="0" smtClean="0"/>
              <a:t>Existing tools</a:t>
            </a:r>
          </a:p>
        </p:txBody>
      </p:sp>
      <p:pic>
        <p:nvPicPr>
          <p:cNvPr id="6" name="Picture 5" descr="Toolboxes.tiff"/>
          <p:cNvPicPr>
            <a:picLocks noChangeAspect="1"/>
          </p:cNvPicPr>
          <p:nvPr/>
        </p:nvPicPr>
        <p:blipFill>
          <a:blip r:embed="rId2"/>
          <a:srcRect b="48610"/>
          <a:stretch>
            <a:fillRect/>
          </a:stretch>
        </p:blipFill>
        <p:spPr>
          <a:xfrm>
            <a:off x="314991" y="3886200"/>
            <a:ext cx="1707206" cy="1600200"/>
          </a:xfrm>
          <a:prstGeom prst="rect">
            <a:avLst/>
          </a:prstGeom>
          <a:ln>
            <a:noFill/>
          </a:ln>
          <a:effectLst/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273165" y="315939"/>
            <a:ext cx="82296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0000"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Geographic Information Systems (GIS)</a:t>
            </a:r>
            <a:endParaRPr kumimoji="0" lang="es-MX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304800" y="5638800"/>
            <a:ext cx="2286000" cy="53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6576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200" dirty="0" smtClean="0">
                <a:solidFill>
                  <a:schemeClr val="bg1"/>
                </a:solidFill>
              </a:rPr>
              <a:t>Built-In Tools</a:t>
            </a:r>
            <a:endParaRPr kumimoji="0" lang="en-US" sz="2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3810000" y="5638800"/>
            <a:ext cx="1066800" cy="53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6576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200" dirty="0" smtClean="0">
                <a:solidFill>
                  <a:schemeClr val="bg1"/>
                </a:solidFill>
              </a:rPr>
              <a:t>Code</a:t>
            </a:r>
            <a:endParaRPr kumimoji="0" lang="en-US" sz="2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6629400" y="5638800"/>
            <a:ext cx="2286000" cy="533400"/>
          </a:xfrm>
          <a:prstGeom prst="rect">
            <a:avLst/>
          </a:prstGeom>
          <a:effectLst>
            <a:outerShdw blurRad="38100" dist="50800" dir="2700000">
              <a:srgbClr val="000000">
                <a:alpha val="84000"/>
              </a:srgb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marL="36576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200" noProof="0" dirty="0" smtClean="0">
                <a:solidFill>
                  <a:schemeClr val="bg1"/>
                </a:solidFill>
              </a:rPr>
              <a:t>User Interface</a:t>
            </a:r>
            <a:endParaRPr kumimoji="0" lang="en-US" sz="2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9" name="Content Placeholder 2"/>
          <p:cNvSpPr txBox="1">
            <a:spLocks/>
          </p:cNvSpPr>
          <p:nvPr/>
        </p:nvSpPr>
        <p:spPr>
          <a:xfrm>
            <a:off x="3048000" y="2020956"/>
            <a:ext cx="3180522" cy="1457739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/>
          <a:p>
            <a:pPr marL="36576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Parameters:</a:t>
            </a:r>
          </a:p>
          <a:p>
            <a:pPr marL="822960" lvl="1" indent="-342900">
              <a:spcBef>
                <a:spcPts val="1200"/>
              </a:spcBef>
              <a:buFont typeface="Wingdings" charset="2"/>
              <a:buChar char="ü"/>
              <a:defRPr/>
            </a:pPr>
            <a:r>
              <a:rPr kumimoji="0" lang="en-US" sz="1838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Cluster Analysis</a:t>
            </a:r>
          </a:p>
          <a:p>
            <a:pPr marL="822960" lvl="1" indent="-342900">
              <a:spcBef>
                <a:spcPts val="1200"/>
              </a:spcBef>
              <a:buFont typeface="Wingdings" charset="2"/>
              <a:buChar char="ü"/>
              <a:defRPr/>
            </a:pPr>
            <a:r>
              <a:rPr lang="en-US" sz="1838" dirty="0" smtClean="0"/>
              <a:t>Query by Distance</a:t>
            </a:r>
          </a:p>
          <a:p>
            <a:pPr marL="822960" lvl="1" indent="-342900">
              <a:spcBef>
                <a:spcPts val="1200"/>
              </a:spcBef>
              <a:buFont typeface="Wingdings" charset="2"/>
              <a:buChar char="ü"/>
              <a:defRPr/>
            </a:pPr>
            <a:r>
              <a:rPr lang="en-US" sz="1838" dirty="0" smtClean="0"/>
              <a:t>Ellipse Size</a:t>
            </a:r>
          </a:p>
          <a:p>
            <a:pPr marL="822960" lvl="1" indent="-342900">
              <a:spcBef>
                <a:spcPts val="1200"/>
              </a:spcBef>
              <a:buFont typeface="Wingdings" charset="2"/>
              <a:buChar char="ü"/>
              <a:defRPr/>
            </a:pPr>
            <a:endParaRPr kumimoji="0" lang="en-US" sz="1838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43" name="Group 42"/>
          <p:cNvGrpSpPr/>
          <p:nvPr/>
        </p:nvGrpSpPr>
        <p:grpSpPr>
          <a:xfrm>
            <a:off x="2971800" y="3886199"/>
            <a:ext cx="2574554" cy="1624183"/>
            <a:chOff x="2667000" y="3649415"/>
            <a:chExt cx="2949891" cy="1860968"/>
          </a:xfrm>
        </p:grpSpPr>
        <p:pic>
          <p:nvPicPr>
            <p:cNvPr id="12" name="Picture 11" descr="Code.tiff"/>
            <p:cNvPicPr>
              <a:picLocks noChangeAspect="1"/>
            </p:cNvPicPr>
            <p:nvPr/>
          </p:nvPicPr>
          <p:blipFill>
            <a:blip r:embed="rId3"/>
            <a:srcRect b="45186"/>
            <a:stretch>
              <a:fillRect/>
            </a:stretch>
          </p:blipFill>
          <p:spPr>
            <a:xfrm>
              <a:off x="2667000" y="3649415"/>
              <a:ext cx="2949891" cy="1860968"/>
            </a:xfrm>
            <a:prstGeom prst="rect">
              <a:avLst/>
            </a:prstGeom>
            <a:ln>
              <a:noFill/>
            </a:ln>
            <a:effectLst/>
          </p:spPr>
        </p:pic>
        <p:cxnSp>
          <p:nvCxnSpPr>
            <p:cNvPr id="23" name="Straight Arrow Connector 22"/>
            <p:cNvCxnSpPr/>
            <p:nvPr/>
          </p:nvCxnSpPr>
          <p:spPr>
            <a:xfrm rot="5400000">
              <a:off x="4763294" y="4381500"/>
              <a:ext cx="1143000" cy="1588"/>
            </a:xfrm>
            <a:prstGeom prst="straightConnector1">
              <a:avLst/>
            </a:prstGeom>
            <a:ln w="3810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42" name="Group 41"/>
          <p:cNvGrpSpPr/>
          <p:nvPr/>
        </p:nvGrpSpPr>
        <p:grpSpPr>
          <a:xfrm>
            <a:off x="6400800" y="1676400"/>
            <a:ext cx="2362200" cy="3898239"/>
            <a:chOff x="6248400" y="1143000"/>
            <a:chExt cx="2667000" cy="4401238"/>
          </a:xfrm>
        </p:grpSpPr>
        <p:pic>
          <p:nvPicPr>
            <p:cNvPr id="5" name="Picture 4" descr="Program1-1.tiff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48400" y="1143000"/>
              <a:ext cx="2588964" cy="4401238"/>
            </a:xfrm>
            <a:prstGeom prst="rect">
              <a:avLst/>
            </a:prstGeom>
            <a:ln>
              <a:noFill/>
            </a:ln>
            <a:effectLst/>
          </p:spPr>
        </p:pic>
        <p:sp>
          <p:nvSpPr>
            <p:cNvPr id="18" name="Rectangle 17"/>
            <p:cNvSpPr/>
            <p:nvPr/>
          </p:nvSpPr>
          <p:spPr>
            <a:xfrm>
              <a:off x="6934200" y="5257800"/>
              <a:ext cx="609600" cy="22860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Content Placeholder 2"/>
            <p:cNvSpPr txBox="1">
              <a:spLocks/>
            </p:cNvSpPr>
            <p:nvPr/>
          </p:nvSpPr>
          <p:spPr>
            <a:xfrm>
              <a:off x="8458200" y="1828800"/>
              <a:ext cx="381000" cy="457200"/>
            </a:xfrm>
            <a:prstGeom prst="rect">
              <a:avLst/>
            </a:prstGeom>
            <a:noFill/>
          </p:spPr>
          <p:txBody>
            <a:bodyPr vert="horz" lIns="91440" tIns="45720" rIns="91440" bIns="45720" rtlCol="0">
              <a:normAutofit fontScale="92500"/>
            </a:bodyPr>
            <a:lstStyle/>
            <a:p>
              <a:pPr marL="36576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200" b="1" dirty="0" smtClean="0">
                  <a:solidFill>
                    <a:srgbClr val="FF0000"/>
                  </a:solidFill>
                </a:rPr>
                <a:t>1</a:t>
              </a:r>
              <a:endParaRPr kumimoji="0" 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7" name="Content Placeholder 2"/>
            <p:cNvSpPr txBox="1">
              <a:spLocks/>
            </p:cNvSpPr>
            <p:nvPr/>
          </p:nvSpPr>
          <p:spPr>
            <a:xfrm>
              <a:off x="8458200" y="2667000"/>
              <a:ext cx="457200" cy="457200"/>
            </a:xfrm>
            <a:prstGeom prst="rect">
              <a:avLst/>
            </a:prstGeom>
            <a:noFill/>
          </p:spPr>
          <p:txBody>
            <a:bodyPr vert="horz" lIns="91440" tIns="45720" rIns="91440" bIns="45720" rtlCol="0">
              <a:normAutofit lnSpcReduction="10000"/>
            </a:bodyPr>
            <a:lstStyle/>
            <a:p>
              <a:pPr marL="36576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200" b="1" dirty="0" smtClean="0">
                  <a:solidFill>
                    <a:srgbClr val="FF0000"/>
                  </a:solidFill>
                </a:rPr>
                <a:t>2</a:t>
              </a:r>
              <a:endParaRPr kumimoji="0" 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8" name="Content Placeholder 2"/>
            <p:cNvSpPr txBox="1">
              <a:spLocks/>
            </p:cNvSpPr>
            <p:nvPr/>
          </p:nvSpPr>
          <p:spPr>
            <a:xfrm>
              <a:off x="8458200" y="3886200"/>
              <a:ext cx="457200" cy="457200"/>
            </a:xfrm>
            <a:prstGeom prst="rect">
              <a:avLst/>
            </a:prstGeom>
            <a:noFill/>
          </p:spPr>
          <p:txBody>
            <a:bodyPr vert="horz" lIns="91440" tIns="45720" rIns="91440" bIns="45720" rtlCol="0">
              <a:normAutofit lnSpcReduction="10000"/>
            </a:bodyPr>
            <a:lstStyle/>
            <a:p>
              <a:pPr marL="36576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200" b="1" dirty="0" smtClean="0">
                  <a:solidFill>
                    <a:srgbClr val="FF0000"/>
                  </a:solidFill>
                </a:rPr>
                <a:t>3</a:t>
              </a:r>
              <a:endParaRPr kumimoji="0" 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21" name="Left Arrow 20"/>
          <p:cNvSpPr/>
          <p:nvPr/>
        </p:nvSpPr>
        <p:spPr>
          <a:xfrm>
            <a:off x="5665305" y="3964608"/>
            <a:ext cx="430695" cy="640522"/>
          </a:xfrm>
          <a:prstGeom prst="left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Left-Right Arrow 24"/>
          <p:cNvSpPr/>
          <p:nvPr/>
        </p:nvSpPr>
        <p:spPr>
          <a:xfrm rot="10800000">
            <a:off x="2216427" y="4185477"/>
            <a:ext cx="457200" cy="170071"/>
          </a:xfrm>
          <a:prstGeom prst="left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  <a:p>
            <a:pPr algn="ctr"/>
            <a:endParaRPr lang="en-US" dirty="0"/>
          </a:p>
        </p:txBody>
      </p:sp>
      <p:sp>
        <p:nvSpPr>
          <p:cNvPr id="26" name="Left-Right Arrow 25"/>
          <p:cNvSpPr/>
          <p:nvPr/>
        </p:nvSpPr>
        <p:spPr>
          <a:xfrm rot="10800000">
            <a:off x="2214219" y="4680225"/>
            <a:ext cx="457200" cy="170071"/>
          </a:xfrm>
          <a:prstGeom prst="left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  <a:p>
            <a:pPr algn="ctr"/>
            <a:endParaRPr lang="en-US" dirty="0"/>
          </a:p>
        </p:txBody>
      </p:sp>
      <p:sp>
        <p:nvSpPr>
          <p:cNvPr id="29" name="Left-Right Arrow 28"/>
          <p:cNvSpPr/>
          <p:nvPr/>
        </p:nvSpPr>
        <p:spPr>
          <a:xfrm rot="10800000">
            <a:off x="2212010" y="5141842"/>
            <a:ext cx="457200" cy="170071"/>
          </a:xfrm>
          <a:prstGeom prst="left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04800"/>
            <a:ext cx="8229600" cy="685800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l"/>
            <a:r>
              <a:rPr lang="en-US" dirty="0" smtClean="0">
                <a:solidFill>
                  <a:schemeClr val="tx1"/>
                </a:solidFill>
              </a:rPr>
              <a:t>Geographic Information Systems (GIS)</a:t>
            </a:r>
            <a:endParaRPr lang="es-MX" dirty="0">
              <a:solidFill>
                <a:schemeClr val="tx1"/>
              </a:solidFill>
            </a:endParaRPr>
          </a:p>
        </p:txBody>
      </p:sp>
      <p:pic>
        <p:nvPicPr>
          <p:cNvPr id="6" name="Picture 5" descr="sim2888_arcmap93_v2_500 Step2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752600"/>
            <a:ext cx="1676400" cy="1772281"/>
          </a:xfrm>
          <a:prstGeom prst="rect">
            <a:avLst/>
          </a:prstGeom>
          <a:effectLst>
            <a:reflection stA="23000" endPos="22000" dist="12700" dir="5400000" sy="-100000" algn="bl" rotWithShape="0"/>
          </a:effectLst>
        </p:spPr>
      </p:pic>
      <p:pic>
        <p:nvPicPr>
          <p:cNvPr id="7" name="Picture 6" descr="sim2888_arcmap93_v2_500 Step3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0" y="1752600"/>
            <a:ext cx="1676400" cy="1773290"/>
          </a:xfrm>
          <a:prstGeom prst="rect">
            <a:avLst/>
          </a:prstGeom>
          <a:effectLst>
            <a:reflection stA="23000" endPos="22000" dist="12700" dir="5400000" sy="-100000" algn="bl" rotWithShape="0"/>
          </a:effectLst>
        </p:spPr>
      </p:pic>
      <p:pic>
        <p:nvPicPr>
          <p:cNvPr id="8" name="Picture 7" descr="sim2888_arcmap93_v2_500 Step4.tif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3800" y="1752600"/>
            <a:ext cx="1676400" cy="1772339"/>
          </a:xfrm>
          <a:prstGeom prst="rect">
            <a:avLst/>
          </a:prstGeom>
          <a:effectLst>
            <a:reflection stA="23000" endPos="22000" dist="12700" dir="5400000" sy="-100000" algn="bl" rotWithShape="0"/>
          </a:effectLst>
        </p:spPr>
      </p:pic>
      <p:pic>
        <p:nvPicPr>
          <p:cNvPr id="9" name="Picture 8" descr="sim2888_arcmap93_v2_500 Step5.tif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62600" y="1752600"/>
            <a:ext cx="1676400" cy="1772339"/>
          </a:xfrm>
          <a:prstGeom prst="rect">
            <a:avLst/>
          </a:prstGeom>
          <a:effectLst>
            <a:reflection stA="23000" endPos="22000" dist="12700" dir="5400000" sy="-100000" algn="bl" rotWithShape="0"/>
          </a:effectLst>
        </p:spPr>
      </p:pic>
      <p:pic>
        <p:nvPicPr>
          <p:cNvPr id="10" name="Picture 9" descr="sim2888_arcmap93_v2_500 Step6.tif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13066" y="1752600"/>
            <a:ext cx="1654734" cy="1752600"/>
          </a:xfrm>
          <a:prstGeom prst="rect">
            <a:avLst/>
          </a:prstGeom>
          <a:effectLst>
            <a:reflection stA="23000" endPos="22000" dist="12700" dir="5400000" sy="-100000" algn="bl" rotWithShape="0"/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962400"/>
            <a:ext cx="3886200" cy="2209800"/>
          </a:xfrm>
        </p:spPr>
        <p:txBody>
          <a:bodyPr>
            <a:normAutofit fontScale="92500" lnSpcReduction="10000"/>
          </a:bodyPr>
          <a:lstStyle/>
          <a:p>
            <a:pPr marL="365760">
              <a:spcBef>
                <a:spcPts val="1200"/>
              </a:spcBef>
              <a:buNone/>
            </a:pPr>
            <a:r>
              <a:rPr lang="en-US" sz="2800" dirty="0" smtClean="0">
                <a:solidFill>
                  <a:srgbClr val="FF6600"/>
                </a:solidFill>
              </a:rPr>
              <a:t>1.  </a:t>
            </a:r>
            <a:r>
              <a:rPr lang="en-US" sz="2800" dirty="0" smtClean="0"/>
              <a:t>Identify </a:t>
            </a:r>
            <a:r>
              <a:rPr lang="en-US" sz="2800" dirty="0" err="1" smtClean="0"/>
              <a:t>LCCs</a:t>
            </a:r>
            <a:endParaRPr lang="en-US" sz="2800" dirty="0" smtClean="0"/>
          </a:p>
          <a:p>
            <a:pPr marL="365760">
              <a:spcBef>
                <a:spcPts val="1200"/>
              </a:spcBef>
              <a:buNone/>
            </a:pPr>
            <a:r>
              <a:rPr lang="en-US" sz="2800" dirty="0" smtClean="0">
                <a:solidFill>
                  <a:srgbClr val="FF6600"/>
                </a:solidFill>
              </a:rPr>
              <a:t>2. </a:t>
            </a:r>
            <a:r>
              <a:rPr lang="en-US" sz="2800" dirty="0" smtClean="0"/>
              <a:t>Determine statistical boundaries</a:t>
            </a:r>
          </a:p>
          <a:p>
            <a:pPr marL="365760" lvl="0">
              <a:spcBef>
                <a:spcPts val="1200"/>
              </a:spcBef>
              <a:buNone/>
            </a:pPr>
            <a:r>
              <a:rPr lang="en-US" sz="2800" dirty="0" smtClean="0">
                <a:solidFill>
                  <a:srgbClr val="FF6600"/>
                </a:solidFill>
              </a:rPr>
              <a:t>3. </a:t>
            </a:r>
            <a:r>
              <a:rPr lang="en-US" sz="2800" dirty="0" smtClean="0"/>
              <a:t>Create Directional Distribution Ellipses</a:t>
            </a:r>
          </a:p>
          <a:p>
            <a:pPr marL="365760">
              <a:spcBef>
                <a:spcPts val="1200"/>
              </a:spcBef>
              <a:buNone/>
            </a:pPr>
            <a:endParaRPr lang="en-US" sz="2800" dirty="0" smtClean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152400" y="1066800"/>
            <a:ext cx="3955774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6576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New Methodology:</a:t>
            </a:r>
          </a:p>
          <a:p>
            <a:pPr marL="36576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4267200" y="3962400"/>
            <a:ext cx="3886200" cy="19812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36576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4.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Extend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ellipse major axis around the globe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576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800" dirty="0" smtClean="0">
                <a:solidFill>
                  <a:srgbClr val="FF6600"/>
                </a:solidFill>
              </a:rPr>
              <a:t>5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Find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potential source sites from line intersections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576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228600" y="3048000"/>
            <a:ext cx="381000" cy="399871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en-US" sz="2400" dirty="0" smtClean="0"/>
              <a:t>1</a:t>
            </a:r>
            <a:endParaRPr lang="en-US" sz="2400" dirty="0"/>
          </a:p>
        </p:txBody>
      </p:sp>
      <p:sp>
        <p:nvSpPr>
          <p:cNvPr id="15" name="Oval 14"/>
          <p:cNvSpPr/>
          <p:nvPr/>
        </p:nvSpPr>
        <p:spPr>
          <a:xfrm>
            <a:off x="2057400" y="3048000"/>
            <a:ext cx="381000" cy="399871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en-US" sz="2400" dirty="0" smtClean="0"/>
              <a:t>2</a:t>
            </a:r>
            <a:endParaRPr lang="en-US" sz="2400" dirty="0"/>
          </a:p>
        </p:txBody>
      </p:sp>
      <p:sp>
        <p:nvSpPr>
          <p:cNvPr id="16" name="Oval 15"/>
          <p:cNvSpPr/>
          <p:nvPr/>
        </p:nvSpPr>
        <p:spPr>
          <a:xfrm>
            <a:off x="3886200" y="3048000"/>
            <a:ext cx="381000" cy="399871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en-US" sz="2400" dirty="0" smtClean="0"/>
              <a:t>3</a:t>
            </a:r>
            <a:endParaRPr lang="en-US" sz="2400" dirty="0"/>
          </a:p>
        </p:txBody>
      </p:sp>
      <p:sp>
        <p:nvSpPr>
          <p:cNvPr id="17" name="Oval 16"/>
          <p:cNvSpPr/>
          <p:nvPr/>
        </p:nvSpPr>
        <p:spPr>
          <a:xfrm>
            <a:off x="5715000" y="3048000"/>
            <a:ext cx="381000" cy="399871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en-US" sz="2400" dirty="0" smtClean="0"/>
              <a:t>4</a:t>
            </a:r>
          </a:p>
        </p:txBody>
      </p:sp>
      <p:sp>
        <p:nvSpPr>
          <p:cNvPr id="18" name="Oval 17"/>
          <p:cNvSpPr/>
          <p:nvPr/>
        </p:nvSpPr>
        <p:spPr>
          <a:xfrm>
            <a:off x="7543800" y="3048000"/>
            <a:ext cx="381000" cy="399871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en-US" sz="2400" dirty="0" smtClean="0"/>
              <a:t>5</a:t>
            </a:r>
          </a:p>
        </p:txBody>
      </p:sp>
      <p:sp>
        <p:nvSpPr>
          <p:cNvPr id="20" name="Oval 19"/>
          <p:cNvSpPr/>
          <p:nvPr/>
        </p:nvSpPr>
        <p:spPr>
          <a:xfrm>
            <a:off x="7874000" y="2408767"/>
            <a:ext cx="76200" cy="76200"/>
          </a:xfrm>
          <a:prstGeom prst="ellipse">
            <a:avLst/>
          </a:prstGeom>
          <a:solidFill>
            <a:schemeClr val="tx2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7658097" y="2260602"/>
            <a:ext cx="76200" cy="76200"/>
          </a:xfrm>
          <a:prstGeom prst="ellipse">
            <a:avLst/>
          </a:prstGeom>
          <a:solidFill>
            <a:schemeClr val="tx2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7785100" y="2264833"/>
            <a:ext cx="76200" cy="76200"/>
          </a:xfrm>
          <a:prstGeom prst="ellipse">
            <a:avLst/>
          </a:prstGeom>
          <a:solidFill>
            <a:schemeClr val="tx2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8068734" y="2286000"/>
            <a:ext cx="76200" cy="76200"/>
          </a:xfrm>
          <a:prstGeom prst="ellipse">
            <a:avLst/>
          </a:prstGeom>
          <a:solidFill>
            <a:schemeClr val="tx2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7912097" y="2053168"/>
            <a:ext cx="76200" cy="76200"/>
          </a:xfrm>
          <a:prstGeom prst="ellipse">
            <a:avLst/>
          </a:prstGeom>
          <a:solidFill>
            <a:schemeClr val="tx2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8187267" y="2264833"/>
            <a:ext cx="76200" cy="76200"/>
          </a:xfrm>
          <a:prstGeom prst="ellipse">
            <a:avLst/>
          </a:prstGeom>
          <a:solidFill>
            <a:schemeClr val="tx2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8187267" y="2341034"/>
            <a:ext cx="76200" cy="76200"/>
          </a:xfrm>
          <a:prstGeom prst="ellipse">
            <a:avLst/>
          </a:prstGeom>
          <a:solidFill>
            <a:schemeClr val="tx2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7996764" y="2074335"/>
            <a:ext cx="76200" cy="76200"/>
          </a:xfrm>
          <a:prstGeom prst="ellipse">
            <a:avLst/>
          </a:prstGeom>
          <a:solidFill>
            <a:schemeClr val="tx2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8047566" y="2167467"/>
            <a:ext cx="76200" cy="76200"/>
          </a:xfrm>
          <a:prstGeom prst="ellipse">
            <a:avLst/>
          </a:prstGeom>
          <a:solidFill>
            <a:schemeClr val="tx2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8187267" y="2497666"/>
            <a:ext cx="76200" cy="76200"/>
          </a:xfrm>
          <a:prstGeom prst="ellipse">
            <a:avLst/>
          </a:prstGeom>
          <a:solidFill>
            <a:schemeClr val="tx2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8187267" y="2624666"/>
            <a:ext cx="76200" cy="76200"/>
          </a:xfrm>
          <a:prstGeom prst="ellipse">
            <a:avLst/>
          </a:prstGeom>
          <a:solidFill>
            <a:schemeClr val="tx2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8267701" y="2675466"/>
            <a:ext cx="76200" cy="76200"/>
          </a:xfrm>
          <a:prstGeom prst="ellipse">
            <a:avLst/>
          </a:prstGeom>
          <a:solidFill>
            <a:schemeClr val="tx2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8187268" y="2823633"/>
            <a:ext cx="76200" cy="76200"/>
          </a:xfrm>
          <a:prstGeom prst="ellipse">
            <a:avLst/>
          </a:prstGeom>
          <a:solidFill>
            <a:schemeClr val="tx2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8657168" y="2844800"/>
            <a:ext cx="76200" cy="76200"/>
          </a:xfrm>
          <a:prstGeom prst="ellipse">
            <a:avLst/>
          </a:prstGeom>
          <a:solidFill>
            <a:schemeClr val="tx2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8758768" y="2929466"/>
            <a:ext cx="76200" cy="76200"/>
          </a:xfrm>
          <a:prstGeom prst="ellipse">
            <a:avLst/>
          </a:prstGeom>
          <a:solidFill>
            <a:schemeClr val="tx2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8779934" y="3043766"/>
            <a:ext cx="76200" cy="76200"/>
          </a:xfrm>
          <a:prstGeom prst="ellipse">
            <a:avLst/>
          </a:prstGeom>
          <a:solidFill>
            <a:schemeClr val="tx2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8856134" y="3208866"/>
            <a:ext cx="76200" cy="76200"/>
          </a:xfrm>
          <a:prstGeom prst="ellipse">
            <a:avLst/>
          </a:prstGeom>
          <a:solidFill>
            <a:schemeClr val="tx2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8631767" y="3407832"/>
            <a:ext cx="76200" cy="76200"/>
          </a:xfrm>
          <a:prstGeom prst="ellipse">
            <a:avLst/>
          </a:prstGeom>
          <a:solidFill>
            <a:schemeClr val="tx2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8576734" y="3420532"/>
            <a:ext cx="76200" cy="76200"/>
          </a:xfrm>
          <a:prstGeom prst="ellipse">
            <a:avLst/>
          </a:prstGeom>
          <a:solidFill>
            <a:schemeClr val="tx2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8166101" y="2103965"/>
            <a:ext cx="76200" cy="76200"/>
          </a:xfrm>
          <a:prstGeom prst="ellipse">
            <a:avLst/>
          </a:prstGeom>
          <a:solidFill>
            <a:schemeClr val="tx2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8322734" y="2150532"/>
            <a:ext cx="76200" cy="76200"/>
          </a:xfrm>
          <a:prstGeom prst="ellipse">
            <a:avLst/>
          </a:prstGeom>
          <a:solidFill>
            <a:schemeClr val="tx2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8496301" y="2188632"/>
            <a:ext cx="76200" cy="76200"/>
          </a:xfrm>
          <a:prstGeom prst="ellipse">
            <a:avLst/>
          </a:prstGeom>
          <a:solidFill>
            <a:schemeClr val="tx2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8373535" y="2281765"/>
            <a:ext cx="76200" cy="76200"/>
          </a:xfrm>
          <a:prstGeom prst="ellipse">
            <a:avLst/>
          </a:prstGeom>
          <a:solidFill>
            <a:schemeClr val="tx2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8525935" y="2285999"/>
            <a:ext cx="76200" cy="76200"/>
          </a:xfrm>
          <a:prstGeom prst="ellipse">
            <a:avLst/>
          </a:prstGeom>
          <a:solidFill>
            <a:schemeClr val="tx2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8860369" y="2285999"/>
            <a:ext cx="76200" cy="76200"/>
          </a:xfrm>
          <a:prstGeom prst="ellipse">
            <a:avLst/>
          </a:prstGeom>
          <a:solidFill>
            <a:schemeClr val="tx2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8382002" y="1862666"/>
            <a:ext cx="76200" cy="76200"/>
          </a:xfrm>
          <a:prstGeom prst="ellipse">
            <a:avLst/>
          </a:prstGeom>
          <a:solidFill>
            <a:schemeClr val="tx2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8178802" y="1879600"/>
            <a:ext cx="76200" cy="76200"/>
          </a:xfrm>
          <a:prstGeom prst="ellipse">
            <a:avLst/>
          </a:prstGeom>
          <a:solidFill>
            <a:schemeClr val="tx2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/>
          <p:nvPr/>
        </p:nvSpPr>
        <p:spPr>
          <a:xfrm>
            <a:off x="7548035" y="1947333"/>
            <a:ext cx="76200" cy="76200"/>
          </a:xfrm>
          <a:prstGeom prst="ellipse">
            <a:avLst/>
          </a:prstGeom>
          <a:solidFill>
            <a:schemeClr val="tx2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5-Point Star 48"/>
          <p:cNvSpPr/>
          <p:nvPr/>
        </p:nvSpPr>
        <p:spPr>
          <a:xfrm>
            <a:off x="8056033" y="2247901"/>
            <a:ext cx="198967" cy="190500"/>
          </a:xfrm>
          <a:prstGeom prst="star5">
            <a:avLst/>
          </a:prstGeom>
          <a:solidFill>
            <a:srgbClr val="FFFF00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5-Point Star 49"/>
          <p:cNvSpPr/>
          <p:nvPr/>
        </p:nvSpPr>
        <p:spPr>
          <a:xfrm>
            <a:off x="8750300" y="3039535"/>
            <a:ext cx="198967" cy="190500"/>
          </a:xfrm>
          <a:prstGeom prst="star5">
            <a:avLst/>
          </a:prstGeom>
          <a:solidFill>
            <a:srgbClr val="FFFF00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154608" y="3710610"/>
            <a:ext cx="655109" cy="77304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extBox 50"/>
          <p:cNvSpPr txBox="1"/>
          <p:nvPr/>
        </p:nvSpPr>
        <p:spPr>
          <a:xfrm flipH="1">
            <a:off x="806153" y="3543406"/>
            <a:ext cx="8945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25 Km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599" y="304800"/>
            <a:ext cx="6132929" cy="685800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l"/>
            <a:r>
              <a:rPr lang="en-US" dirty="0" smtClean="0">
                <a:solidFill>
                  <a:schemeClr val="tx1"/>
                </a:solidFill>
              </a:rPr>
              <a:t>GIS Attributes / Information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228600" y="2087216"/>
            <a:ext cx="2819400" cy="427383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/>
          <a:p>
            <a:pPr marL="36576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Crater </a:t>
            </a:r>
            <a:r>
              <a:rPr lang="en-US" sz="3200" dirty="0" smtClean="0"/>
              <a:t>Statistics</a:t>
            </a: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1" name="Picture 10" descr="Ellipses_Attributes.tif"/>
          <p:cNvPicPr>
            <a:picLocks noChangeAspect="1"/>
          </p:cNvPicPr>
          <p:nvPr/>
        </p:nvPicPr>
        <p:blipFill>
          <a:blip r:embed="rId2"/>
          <a:srcRect r="80833" b="52667"/>
          <a:stretch>
            <a:fillRect/>
          </a:stretch>
        </p:blipFill>
        <p:spPr>
          <a:xfrm>
            <a:off x="457200" y="2685222"/>
            <a:ext cx="2209800" cy="3410778"/>
          </a:xfrm>
          <a:prstGeom prst="rect">
            <a:avLst/>
          </a:prstGeom>
          <a:effectLst/>
        </p:spPr>
      </p:pic>
      <p:pic>
        <p:nvPicPr>
          <p:cNvPr id="16" name="Picture 15" descr="sim2888_arcmap93_v2_500 DiffC106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048000"/>
            <a:ext cx="1536496" cy="2449708"/>
          </a:xfrm>
          <a:prstGeom prst="rect">
            <a:avLst/>
          </a:prstGeom>
        </p:spPr>
      </p:pic>
      <p:pic>
        <p:nvPicPr>
          <p:cNvPr id="8" name="Picture 7" descr="sim2888_arcmap93_v2_500 DiffC22C20.tif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5600" y="1905000"/>
            <a:ext cx="1646505" cy="1961916"/>
          </a:xfrm>
          <a:prstGeom prst="rect">
            <a:avLst/>
          </a:prstGeom>
        </p:spPr>
      </p:pic>
      <p:cxnSp>
        <p:nvCxnSpPr>
          <p:cNvPr id="18" name="Straight Arrow Connector 17"/>
          <p:cNvCxnSpPr/>
          <p:nvPr/>
        </p:nvCxnSpPr>
        <p:spPr>
          <a:xfrm>
            <a:off x="5943600" y="2286000"/>
            <a:ext cx="914400" cy="304800"/>
          </a:xfrm>
          <a:prstGeom prst="straightConnector1">
            <a:avLst/>
          </a:prstGeom>
          <a:ln w="7620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 w="med" len="med"/>
          </a:ln>
          <a:effectLst>
            <a:outerShdw blurRad="50800" dist="38100" dir="2700000" algn="br">
              <a:srgbClr val="000000">
                <a:alpha val="43000"/>
              </a:srgbClr>
            </a:outerShdw>
          </a:effectLst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5614512" y="4876800"/>
            <a:ext cx="533400" cy="457200"/>
          </a:xfrm>
          <a:prstGeom prst="straightConnector1">
            <a:avLst/>
          </a:prstGeom>
          <a:ln w="7620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 w="med" len="med"/>
          </a:ln>
          <a:effectLst>
            <a:outerShdw blurRad="50800" dist="38100" dir="2700000" algn="br">
              <a:srgbClr val="000000">
                <a:alpha val="43000"/>
              </a:srgbClr>
            </a:outerShdw>
          </a:effectLst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5" name="Content Placeholder 2"/>
          <p:cNvSpPr txBox="1">
            <a:spLocks/>
          </p:cNvSpPr>
          <p:nvPr/>
        </p:nvSpPr>
        <p:spPr>
          <a:xfrm>
            <a:off x="3655391" y="4803913"/>
            <a:ext cx="2288209" cy="1478989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/>
          <a:p>
            <a:pPr marL="36576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3200" dirty="0" smtClean="0"/>
              <a:t>Primary </a:t>
            </a:r>
          </a:p>
          <a:p>
            <a:pPr marL="36576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3200" dirty="0" smtClean="0"/>
              <a:t>Impacts?</a:t>
            </a:r>
          </a:p>
          <a:p>
            <a:pPr marL="36576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3200" dirty="0" smtClean="0">
                <a:solidFill>
                  <a:srgbClr val="FF0000"/>
                </a:solidFill>
              </a:rPr>
              <a:t>&lt;  Elliptical &lt; Linear</a:t>
            </a:r>
          </a:p>
          <a:p>
            <a:pPr marL="36576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3200" dirty="0" smtClean="0">
                <a:solidFill>
                  <a:srgbClr val="FFFF00"/>
                </a:solidFill>
              </a:rPr>
              <a:t>Source: NO</a:t>
            </a:r>
          </a:p>
          <a:p>
            <a:pPr marL="36576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7" name="Content Placeholder 2"/>
          <p:cNvSpPr txBox="1">
            <a:spLocks/>
          </p:cNvSpPr>
          <p:nvPr/>
        </p:nvSpPr>
        <p:spPr>
          <a:xfrm>
            <a:off x="3600174" y="1981200"/>
            <a:ext cx="2267226" cy="1475409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/>
          <a:p>
            <a:pPr marL="36576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3200" dirty="0" smtClean="0"/>
              <a:t>Secondary</a:t>
            </a:r>
          </a:p>
          <a:p>
            <a:pPr marL="36576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3200" dirty="0" smtClean="0"/>
              <a:t>Impacts?</a:t>
            </a:r>
          </a:p>
          <a:p>
            <a:pPr marL="36576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3200" dirty="0" smtClean="0">
                <a:solidFill>
                  <a:srgbClr val="FF0000"/>
                </a:solidFill>
              </a:rPr>
              <a:t>&gt;  Elliptical &gt; Linear</a:t>
            </a:r>
          </a:p>
          <a:p>
            <a:pPr marL="36576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Source: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YES</a:t>
            </a: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8" name="Content Placeholder 2"/>
          <p:cNvSpPr txBox="1">
            <a:spLocks/>
          </p:cNvSpPr>
          <p:nvPr/>
        </p:nvSpPr>
        <p:spPr>
          <a:xfrm>
            <a:off x="228600" y="1066799"/>
            <a:ext cx="7239000" cy="7553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6576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Differentiate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lang="en-US" sz="3200" dirty="0" smtClean="0"/>
              <a:t>Between Impact Processes</a:t>
            </a:r>
          </a:p>
        </p:txBody>
      </p:sp>
      <p:sp>
        <p:nvSpPr>
          <p:cNvPr id="31" name="Rectangle 30"/>
          <p:cNvSpPr/>
          <p:nvPr/>
        </p:nvSpPr>
        <p:spPr>
          <a:xfrm>
            <a:off x="457200" y="4614780"/>
            <a:ext cx="2209800" cy="228600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Content Placeholder 2"/>
          <p:cNvSpPr txBox="1">
            <a:spLocks/>
          </p:cNvSpPr>
          <p:nvPr/>
        </p:nvSpPr>
        <p:spPr>
          <a:xfrm>
            <a:off x="3032565" y="3867124"/>
            <a:ext cx="2404257" cy="6977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6576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Ellipticity </a:t>
            </a:r>
          </a:p>
        </p:txBody>
      </p:sp>
      <p:cxnSp>
        <p:nvCxnSpPr>
          <p:cNvPr id="34" name="Straight Arrow Connector 33"/>
          <p:cNvCxnSpPr>
            <a:endCxn id="31" idx="3"/>
          </p:cNvCxnSpPr>
          <p:nvPr/>
        </p:nvCxnSpPr>
        <p:spPr>
          <a:xfrm rot="10800000" flipV="1">
            <a:off x="2667000" y="4340086"/>
            <a:ext cx="425174" cy="388993"/>
          </a:xfrm>
          <a:prstGeom prst="straightConnector1">
            <a:avLst/>
          </a:pr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7851912" y="1645478"/>
            <a:ext cx="1041651" cy="65269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 flipH="1">
            <a:off x="8105912" y="1268449"/>
            <a:ext cx="8945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25 Km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1">
      <a:dk1>
        <a:srgbClr val="FFFFFF"/>
      </a:dk1>
      <a:lt1>
        <a:srgbClr val="FFFFFF"/>
      </a:lt1>
      <a:dk2>
        <a:srgbClr val="000000"/>
      </a:dk2>
      <a:lt2>
        <a:srgbClr val="A5A5A5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2504</TotalTime>
  <Words>363</Words>
  <Application>Microsoft Office PowerPoint</Application>
  <PresentationFormat>On-screen Show (4:3)</PresentationFormat>
  <Paragraphs>110</Paragraphs>
  <Slides>13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Large Crater Cluster Analysis and GIS</vt:lpstr>
      <vt:lpstr>Scientific Objectives</vt:lpstr>
      <vt:lpstr>Geologic Processes in Time</vt:lpstr>
      <vt:lpstr>Current Methodology - MARS</vt:lpstr>
      <vt:lpstr>Impact Craters - Characteristics</vt:lpstr>
      <vt:lpstr>Large Crater Clusters</vt:lpstr>
      <vt:lpstr>Slide 7</vt:lpstr>
      <vt:lpstr>Geographic Information Systems (GIS)</vt:lpstr>
      <vt:lpstr>GIS Attributes / Information</vt:lpstr>
      <vt:lpstr>Scientific Objective</vt:lpstr>
      <vt:lpstr>Project Status</vt:lpstr>
      <vt:lpstr>Goals</vt:lpstr>
      <vt:lpstr>Thank You</vt:lpstr>
    </vt:vector>
  </TitlesOfParts>
  <Company>City of Safford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Richard Nava</dc:creator>
  <cp:lastModifiedBy>Richard</cp:lastModifiedBy>
  <cp:revision>71</cp:revision>
  <dcterms:created xsi:type="dcterms:W3CDTF">2009-04-08T21:03:05Z</dcterms:created>
  <dcterms:modified xsi:type="dcterms:W3CDTF">2009-04-08T21:45:10Z</dcterms:modified>
</cp:coreProperties>
</file>